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Francois One" charset="1" panose="02000503040000020004"/>
      <p:regular r:id="rId22"/>
    </p:embeddedFont>
    <p:embeddedFont>
      <p:font typeface="Poppins Bold" charset="1" panose="00000800000000000000"/>
      <p:regular r:id="rId23"/>
    </p:embeddedFont>
    <p:embeddedFont>
      <p:font typeface="Asap Bold" charset="1" panose="020F0804030202060203"/>
      <p:regular r:id="rId24"/>
    </p:embeddedFont>
    <p:embeddedFont>
      <p:font typeface="Poppins" charset="1" panose="00000500000000000000"/>
      <p:regular r:id="rId25"/>
    </p:embeddedFont>
    <p:embeddedFont>
      <p:font typeface="Asap" charset="1" panose="020F0504030202060203"/>
      <p:regular r:id="rId26"/>
    </p:embeddedFont>
    <p:embeddedFont>
      <p:font typeface="Agbalumo"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28.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gif"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28.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28.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851" r="0" b="-34851"/>
            </a:stretch>
          </a:blipFill>
        </p:spPr>
      </p:sp>
      <p:sp>
        <p:nvSpPr>
          <p:cNvPr name="Freeform 3" id="3"/>
          <p:cNvSpPr/>
          <p:nvPr/>
        </p:nvSpPr>
        <p:spPr>
          <a:xfrm flipH="false" flipV="false" rot="0">
            <a:off x="1759342" y="1257019"/>
            <a:ext cx="316783" cy="393297"/>
          </a:xfrm>
          <a:custGeom>
            <a:avLst/>
            <a:gdLst/>
            <a:ahLst/>
            <a:cxnLst/>
            <a:rect r="r" b="b" t="t" l="l"/>
            <a:pathLst>
              <a:path h="393297" w="316783">
                <a:moveTo>
                  <a:pt x="0" y="0"/>
                </a:moveTo>
                <a:lnTo>
                  <a:pt x="316783" y="0"/>
                </a:lnTo>
                <a:lnTo>
                  <a:pt x="316783" y="393297"/>
                </a:lnTo>
                <a:lnTo>
                  <a:pt x="0" y="393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46239" y="3498462"/>
            <a:ext cx="12796010" cy="3201859"/>
          </a:xfrm>
          <a:prstGeom prst="rect">
            <a:avLst/>
          </a:prstGeom>
        </p:spPr>
        <p:txBody>
          <a:bodyPr anchor="t" rtlCol="false" tIns="0" lIns="0" bIns="0" rIns="0">
            <a:spAutoFit/>
          </a:bodyPr>
          <a:lstStyle/>
          <a:p>
            <a:pPr algn="l">
              <a:lnSpc>
                <a:spcPts val="8449"/>
              </a:lnSpc>
            </a:pPr>
            <a:r>
              <a:rPr lang="en-US" sz="6925" spc="110">
                <a:solidFill>
                  <a:srgbClr val="1D2159"/>
                </a:solidFill>
                <a:latin typeface="Francois One"/>
                <a:ea typeface="Francois One"/>
                <a:cs typeface="Francois One"/>
                <a:sym typeface="Francois One"/>
              </a:rPr>
              <a:t>Báo Cáo Phân Tích Dữ Liệu </a:t>
            </a:r>
          </a:p>
          <a:p>
            <a:pPr algn="l">
              <a:lnSpc>
                <a:spcPts val="8449"/>
              </a:lnSpc>
            </a:pPr>
            <a:r>
              <a:rPr lang="en-US" sz="6925" spc="110">
                <a:solidFill>
                  <a:srgbClr val="1D2159"/>
                </a:solidFill>
                <a:latin typeface="Francois One"/>
                <a:ea typeface="Francois One"/>
                <a:cs typeface="Francois One"/>
                <a:sym typeface="Francois One"/>
              </a:rPr>
              <a:t>Và Dự Đoán Nợ Xấu </a:t>
            </a:r>
          </a:p>
          <a:p>
            <a:pPr algn="l">
              <a:lnSpc>
                <a:spcPts val="8449"/>
              </a:lnSpc>
            </a:pPr>
          </a:p>
        </p:txBody>
      </p:sp>
      <p:sp>
        <p:nvSpPr>
          <p:cNvPr name="TextBox 5" id="5"/>
          <p:cNvSpPr txBox="true"/>
          <p:nvPr/>
        </p:nvSpPr>
        <p:spPr>
          <a:xfrm rot="0">
            <a:off x="2197589" y="976857"/>
            <a:ext cx="5321943" cy="701721"/>
          </a:xfrm>
          <a:prstGeom prst="rect">
            <a:avLst/>
          </a:prstGeom>
        </p:spPr>
        <p:txBody>
          <a:bodyPr anchor="t" rtlCol="false" tIns="0" lIns="0" bIns="0" rIns="0">
            <a:spAutoFit/>
          </a:bodyPr>
          <a:lstStyle/>
          <a:p>
            <a:pPr algn="just">
              <a:lnSpc>
                <a:spcPts val="5683"/>
              </a:lnSpc>
            </a:pPr>
            <a:r>
              <a:rPr lang="en-US" b="true" sz="3403">
                <a:solidFill>
                  <a:srgbClr val="1D2159"/>
                </a:solidFill>
                <a:latin typeface="Poppins Bold"/>
                <a:ea typeface="Poppins Bold"/>
                <a:cs typeface="Poppins Bold"/>
                <a:sym typeface="Poppins Bold"/>
              </a:rPr>
              <a:t>Tima Company</a:t>
            </a:r>
          </a:p>
        </p:txBody>
      </p:sp>
      <p:sp>
        <p:nvSpPr>
          <p:cNvPr name="Freeform 6" id="6"/>
          <p:cNvSpPr/>
          <p:nvPr/>
        </p:nvSpPr>
        <p:spPr>
          <a:xfrm flipH="false" flipV="false" rot="0">
            <a:off x="16164979" y="4019328"/>
            <a:ext cx="4246041" cy="4114800"/>
          </a:xfrm>
          <a:custGeom>
            <a:avLst/>
            <a:gdLst/>
            <a:ahLst/>
            <a:cxnLst/>
            <a:rect r="r" b="b" t="t" l="l"/>
            <a:pathLst>
              <a:path h="4114800" w="4246041">
                <a:moveTo>
                  <a:pt x="0" y="0"/>
                </a:moveTo>
                <a:lnTo>
                  <a:pt x="4246042" y="0"/>
                </a:lnTo>
                <a:lnTo>
                  <a:pt x="424604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0093" y="779716"/>
            <a:ext cx="2420186" cy="2456884"/>
            <a:chOff x="0" y="0"/>
            <a:chExt cx="637415" cy="647081"/>
          </a:xfrm>
        </p:grpSpPr>
        <p:sp>
          <p:nvSpPr>
            <p:cNvPr name="Freeform 3" id="3"/>
            <p:cNvSpPr/>
            <p:nvPr/>
          </p:nvSpPr>
          <p:spPr>
            <a:xfrm flipH="false" flipV="false" rot="0">
              <a:off x="0" y="0"/>
              <a:ext cx="637415" cy="647081"/>
            </a:xfrm>
            <a:custGeom>
              <a:avLst/>
              <a:gdLst/>
              <a:ahLst/>
              <a:cxnLst/>
              <a:rect r="r" b="b" t="t" l="l"/>
              <a:pathLst>
                <a:path h="647081" w="637415">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sp>
        <p:sp>
          <p:nvSpPr>
            <p:cNvPr name="TextBox 4" id="4"/>
            <p:cNvSpPr txBox="true"/>
            <p:nvPr/>
          </p:nvSpPr>
          <p:spPr>
            <a:xfrm>
              <a:off x="0" y="-57150"/>
              <a:ext cx="637415" cy="7042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4032553" y="-829588"/>
            <a:ext cx="1821590" cy="1858288"/>
            <a:chOff x="0" y="0"/>
            <a:chExt cx="479760" cy="489426"/>
          </a:xfrm>
        </p:grpSpPr>
        <p:sp>
          <p:nvSpPr>
            <p:cNvPr name="Freeform 6" id="6"/>
            <p:cNvSpPr/>
            <p:nvPr/>
          </p:nvSpPr>
          <p:spPr>
            <a:xfrm flipH="false" flipV="false" rot="0">
              <a:off x="0" y="0"/>
              <a:ext cx="479760" cy="489426"/>
            </a:xfrm>
            <a:custGeom>
              <a:avLst/>
              <a:gdLst/>
              <a:ahLst/>
              <a:cxnLst/>
              <a:rect r="r" b="b" t="t" l="l"/>
              <a:pathLst>
                <a:path h="489426" w="479760">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sp>
        <p:sp>
          <p:nvSpPr>
            <p:cNvPr name="TextBox 7" id="7"/>
            <p:cNvSpPr txBox="true"/>
            <p:nvPr/>
          </p:nvSpPr>
          <p:spPr>
            <a:xfrm>
              <a:off x="0" y="-57150"/>
              <a:ext cx="479760" cy="5465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152530" y="5670422"/>
            <a:ext cx="1082147" cy="1154057"/>
            <a:chOff x="0" y="0"/>
            <a:chExt cx="285010" cy="303949"/>
          </a:xfrm>
        </p:grpSpPr>
        <p:sp>
          <p:nvSpPr>
            <p:cNvPr name="Freeform 9" id="9"/>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0" id="10"/>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028700" y="1028700"/>
            <a:ext cx="16681138" cy="8567040"/>
            <a:chOff x="0" y="0"/>
            <a:chExt cx="4393386" cy="2256340"/>
          </a:xfrm>
        </p:grpSpPr>
        <p:sp>
          <p:nvSpPr>
            <p:cNvPr name="Freeform 12" id="12"/>
            <p:cNvSpPr/>
            <p:nvPr/>
          </p:nvSpPr>
          <p:spPr>
            <a:xfrm flipH="false" flipV="false" rot="0">
              <a:off x="0" y="0"/>
              <a:ext cx="4393386" cy="2256340"/>
            </a:xfrm>
            <a:custGeom>
              <a:avLst/>
              <a:gdLst/>
              <a:ahLst/>
              <a:cxnLst/>
              <a:rect r="r" b="b" t="t" l="l"/>
              <a:pathLst>
                <a:path h="2256340" w="4393386">
                  <a:moveTo>
                    <a:pt x="14387" y="0"/>
                  </a:moveTo>
                  <a:lnTo>
                    <a:pt x="4378999" y="0"/>
                  </a:lnTo>
                  <a:cubicBezTo>
                    <a:pt x="4386945" y="0"/>
                    <a:pt x="4393386" y="6441"/>
                    <a:pt x="4393386" y="14387"/>
                  </a:cubicBezTo>
                  <a:lnTo>
                    <a:pt x="4393386" y="2241952"/>
                  </a:lnTo>
                  <a:cubicBezTo>
                    <a:pt x="4393386" y="2249898"/>
                    <a:pt x="4386945" y="2256340"/>
                    <a:pt x="4378999" y="2256340"/>
                  </a:cubicBezTo>
                  <a:lnTo>
                    <a:pt x="14387" y="2256340"/>
                  </a:lnTo>
                  <a:cubicBezTo>
                    <a:pt x="6441" y="2256340"/>
                    <a:pt x="0" y="2249898"/>
                    <a:pt x="0" y="2241952"/>
                  </a:cubicBezTo>
                  <a:lnTo>
                    <a:pt x="0" y="14387"/>
                  </a:lnTo>
                  <a:cubicBezTo>
                    <a:pt x="0" y="6441"/>
                    <a:pt x="6441" y="0"/>
                    <a:pt x="14387" y="0"/>
                  </a:cubicBezTo>
                  <a:close/>
                </a:path>
              </a:pathLst>
            </a:custGeom>
            <a:solidFill>
              <a:srgbClr val="FDCC6E">
                <a:alpha val="70980"/>
              </a:srgbClr>
            </a:solidFill>
            <a:ln cap="rnd">
              <a:noFill/>
              <a:prstDash val="solid"/>
              <a:round/>
            </a:ln>
          </p:spPr>
        </p:sp>
        <p:sp>
          <p:nvSpPr>
            <p:cNvPr name="TextBox 13" id="13"/>
            <p:cNvSpPr txBox="true"/>
            <p:nvPr/>
          </p:nvSpPr>
          <p:spPr>
            <a:xfrm>
              <a:off x="0" y="-57150"/>
              <a:ext cx="4393386" cy="2313490"/>
            </a:xfrm>
            <a:prstGeom prst="rect">
              <a:avLst/>
            </a:prstGeom>
          </p:spPr>
          <p:txBody>
            <a:bodyPr anchor="ctr" rtlCol="false" tIns="50800" lIns="50800" bIns="50800" rIns="50800"/>
            <a:lstStyle/>
            <a:p>
              <a:pPr algn="just">
                <a:lnSpc>
                  <a:spcPts val="2659"/>
                </a:lnSpc>
              </a:pPr>
            </a:p>
            <a:p>
              <a:pPr algn="l">
                <a:lnSpc>
                  <a:spcPts val="2659"/>
                </a:lnSpc>
              </a:pPr>
            </a:p>
          </p:txBody>
        </p:sp>
      </p:grpSp>
      <p:sp>
        <p:nvSpPr>
          <p:cNvPr name="Freeform 14" id="14"/>
          <p:cNvSpPr/>
          <p:nvPr/>
        </p:nvSpPr>
        <p:spPr>
          <a:xfrm flipH="false" flipV="false" rot="0">
            <a:off x="-640230" y="9258300"/>
            <a:ext cx="5073107" cy="1651066"/>
          </a:xfrm>
          <a:custGeom>
            <a:avLst/>
            <a:gdLst/>
            <a:ahLst/>
            <a:cxnLst/>
            <a:rect r="r" b="b" t="t" l="l"/>
            <a:pathLst>
              <a:path h="1651066" w="5073107">
                <a:moveTo>
                  <a:pt x="0" y="0"/>
                </a:moveTo>
                <a:lnTo>
                  <a:pt x="5073107" y="0"/>
                </a:lnTo>
                <a:lnTo>
                  <a:pt x="5073107" y="1651066"/>
                </a:lnTo>
                <a:lnTo>
                  <a:pt x="0" y="1651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6377655" y="8681272"/>
            <a:ext cx="1082147" cy="1154057"/>
            <a:chOff x="0" y="0"/>
            <a:chExt cx="285010" cy="303949"/>
          </a:xfrm>
        </p:grpSpPr>
        <p:sp>
          <p:nvSpPr>
            <p:cNvPr name="Freeform 16" id="16"/>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7" id="17"/>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8" id="18"/>
          <p:cNvSpPr/>
          <p:nvPr/>
        </p:nvSpPr>
        <p:spPr>
          <a:xfrm flipH="false" flipV="false" rot="0">
            <a:off x="17090921" y="-131379"/>
            <a:ext cx="2394159" cy="2320158"/>
          </a:xfrm>
          <a:custGeom>
            <a:avLst/>
            <a:gdLst/>
            <a:ahLst/>
            <a:cxnLst/>
            <a:rect r="r" b="b" t="t" l="l"/>
            <a:pathLst>
              <a:path h="2320158" w="2394159">
                <a:moveTo>
                  <a:pt x="0" y="0"/>
                </a:moveTo>
                <a:lnTo>
                  <a:pt x="2394158" y="0"/>
                </a:lnTo>
                <a:lnTo>
                  <a:pt x="2394158" y="2320158"/>
                </a:lnTo>
                <a:lnTo>
                  <a:pt x="0" y="2320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0093" y="312290"/>
            <a:ext cx="8346708" cy="615950"/>
          </a:xfrm>
          <a:prstGeom prst="rect">
            <a:avLst/>
          </a:prstGeom>
        </p:spPr>
        <p:txBody>
          <a:bodyPr anchor="t" rtlCol="false" tIns="0" lIns="0" bIns="0" rIns="0">
            <a:spAutoFit/>
          </a:bodyPr>
          <a:lstStyle/>
          <a:p>
            <a:pPr algn="l">
              <a:lnSpc>
                <a:spcPts val="4900"/>
              </a:lnSpc>
            </a:pPr>
            <a:r>
              <a:rPr lang="en-US" sz="3500" b="true">
                <a:solidFill>
                  <a:srgbClr val="1D2159"/>
                </a:solidFill>
                <a:latin typeface="Asap Bold"/>
                <a:ea typeface="Asap Bold"/>
                <a:cs typeface="Asap Bold"/>
                <a:sym typeface="Asap Bold"/>
              </a:rPr>
              <a:t>Đặc điểm khách hàng có nợ xấu</a:t>
            </a:r>
          </a:p>
        </p:txBody>
      </p:sp>
      <p:sp>
        <p:nvSpPr>
          <p:cNvPr name="TextBox 20" id="20"/>
          <p:cNvSpPr txBox="true"/>
          <p:nvPr/>
        </p:nvSpPr>
        <p:spPr>
          <a:xfrm rot="0">
            <a:off x="1210093" y="1530694"/>
            <a:ext cx="15348955" cy="7101788"/>
          </a:xfrm>
          <a:prstGeom prst="rect">
            <a:avLst/>
          </a:prstGeom>
        </p:spPr>
        <p:txBody>
          <a:bodyPr anchor="t" rtlCol="false" tIns="0" lIns="0" bIns="0" rIns="0">
            <a:spAutoFit/>
          </a:bodyPr>
          <a:lstStyle/>
          <a:p>
            <a:pPr algn="just" marL="440373" indent="-220186" lvl="1">
              <a:lnSpc>
                <a:spcPts val="3753"/>
              </a:lnSpc>
              <a:buFont typeface="Arial"/>
              <a:buChar char="•"/>
            </a:pPr>
            <a:r>
              <a:rPr lang="en-US" b="true" sz="2039">
                <a:solidFill>
                  <a:srgbClr val="1D2159"/>
                </a:solidFill>
                <a:latin typeface="Asap Bold"/>
                <a:ea typeface="Asap Bold"/>
                <a:cs typeface="Asap Bold"/>
                <a:sym typeface="Asap Bold"/>
              </a:rPr>
              <a:t>Về tài chính cá nhân:</a:t>
            </a:r>
          </a:p>
          <a:p>
            <a:pPr algn="just" marL="880746" indent="-293582" lvl="2">
              <a:lnSpc>
                <a:spcPts val="3753"/>
              </a:lnSpc>
              <a:buFont typeface="Arial"/>
              <a:buChar char="⚬"/>
            </a:pPr>
            <a:r>
              <a:rPr lang="en-US" b="true" sz="2039">
                <a:solidFill>
                  <a:srgbClr val="1D2159"/>
                </a:solidFill>
                <a:latin typeface="Asap Bold"/>
                <a:ea typeface="Asap Bold"/>
                <a:cs typeface="Asap Bold"/>
                <a:sym typeface="Asap Bold"/>
              </a:rPr>
              <a:t>Thu nhập thấp:</a:t>
            </a:r>
            <a:r>
              <a:rPr lang="en-US" sz="2039">
                <a:solidFill>
                  <a:srgbClr val="1D2159"/>
                </a:solidFill>
                <a:latin typeface="Asap"/>
                <a:ea typeface="Asap"/>
                <a:cs typeface="Asap"/>
                <a:sym typeface="Asap"/>
              </a:rPr>
              <a:t> Phần lớn khách hàng thuộc nhóm có thu nhập trung bình khoảng 8–10 triệu VND/tháng, khó đáp ứng các khoản trả góp hàng ngày hoặc cuối kỳ.  Người có thu nhập thấp thường khó duy trì khả năng thanh toán các khoản vay, dẫn đến nợ xấu.</a:t>
            </a:r>
          </a:p>
          <a:p>
            <a:pPr algn="just" marL="880746" indent="-293582" lvl="2">
              <a:lnSpc>
                <a:spcPts val="3753"/>
              </a:lnSpc>
              <a:buFont typeface="Arial"/>
              <a:buChar char="⚬"/>
            </a:pPr>
            <a:r>
              <a:rPr lang="en-US" b="true" sz="2039">
                <a:solidFill>
                  <a:srgbClr val="1D2159"/>
                </a:solidFill>
                <a:latin typeface="Asap Bold"/>
                <a:ea typeface="Asap Bold"/>
                <a:cs typeface="Asap Bold"/>
                <a:sym typeface="Asap Bold"/>
              </a:rPr>
              <a:t>Điểm tín dụng thấp:</a:t>
            </a:r>
            <a:r>
              <a:rPr lang="en-US" sz="2039">
                <a:solidFill>
                  <a:srgbClr val="1D2159"/>
                </a:solidFill>
                <a:latin typeface="Asap"/>
                <a:ea typeface="Asap"/>
                <a:cs typeface="Asap"/>
                <a:sym typeface="Asap"/>
              </a:rPr>
              <a:t> Trung vị điểm tín dụng khoảng 500 hoặc thấp hơn, thể hiện khả năng quản lý tài chính và uy tín tín dụng kém.</a:t>
            </a:r>
          </a:p>
          <a:p>
            <a:pPr algn="just" marL="440373" indent="-220186" lvl="1">
              <a:lnSpc>
                <a:spcPts val="3753"/>
              </a:lnSpc>
              <a:buFont typeface="Arial"/>
              <a:buChar char="•"/>
            </a:pPr>
            <a:r>
              <a:rPr lang="en-US" b="true" sz="2039">
                <a:solidFill>
                  <a:srgbClr val="1D2159"/>
                </a:solidFill>
                <a:latin typeface="Asap Bold"/>
                <a:ea typeface="Asap Bold"/>
                <a:cs typeface="Asap Bold"/>
                <a:sym typeface="Asap Bold"/>
              </a:rPr>
              <a:t>Theo yếu tố địa lý:</a:t>
            </a:r>
          </a:p>
          <a:p>
            <a:pPr algn="just" marL="880746" indent="-293582" lvl="2">
              <a:lnSpc>
                <a:spcPts val="3753"/>
              </a:lnSpc>
              <a:buFont typeface="Arial"/>
              <a:buChar char="⚬"/>
            </a:pPr>
            <a:r>
              <a:rPr lang="en-US" b="true" sz="2039">
                <a:solidFill>
                  <a:srgbClr val="1D2159"/>
                </a:solidFill>
                <a:latin typeface="Asap Bold"/>
                <a:ea typeface="Asap Bold"/>
                <a:cs typeface="Asap Bold"/>
                <a:sym typeface="Asap Bold"/>
              </a:rPr>
              <a:t>Tập trung ở Hà Nội và TP. Hồ Chí Minh </a:t>
            </a:r>
            <a:r>
              <a:rPr lang="en-US" sz="2039">
                <a:solidFill>
                  <a:srgbClr val="1D2159"/>
                </a:solidFill>
                <a:latin typeface="Asap"/>
                <a:ea typeface="Asap"/>
                <a:cs typeface="Asap"/>
                <a:sym typeface="Asap"/>
              </a:rPr>
              <a:t>với đặc điểm dân số đông và nhu cầu tín dụng lớn.</a:t>
            </a:r>
          </a:p>
          <a:p>
            <a:pPr algn="just" marL="440373" indent="-220186" lvl="1">
              <a:lnSpc>
                <a:spcPts val="3753"/>
              </a:lnSpc>
              <a:buFont typeface="Arial"/>
              <a:buChar char="•"/>
            </a:pPr>
            <a:r>
              <a:rPr lang="en-US" b="true" sz="2039">
                <a:solidFill>
                  <a:srgbClr val="1D2159"/>
                </a:solidFill>
                <a:latin typeface="Asap Bold"/>
                <a:ea typeface="Asap Bold"/>
                <a:cs typeface="Asap Bold"/>
                <a:sym typeface="Asap Bold"/>
              </a:rPr>
              <a:t>Theo giới tính:</a:t>
            </a:r>
          </a:p>
          <a:p>
            <a:pPr algn="just" marL="880746" indent="-293582" lvl="2">
              <a:lnSpc>
                <a:spcPts val="3753"/>
              </a:lnSpc>
              <a:buFont typeface="Arial"/>
              <a:buChar char="⚬"/>
            </a:pPr>
            <a:r>
              <a:rPr lang="en-US" b="true" sz="2039">
                <a:solidFill>
                  <a:srgbClr val="1D2159"/>
                </a:solidFill>
                <a:latin typeface="Asap Bold"/>
                <a:ea typeface="Asap Bold"/>
                <a:cs typeface="Asap Bold"/>
                <a:sym typeface="Asap Bold"/>
              </a:rPr>
              <a:t>Nam giới có rủi ro cao hơn:</a:t>
            </a:r>
            <a:r>
              <a:rPr lang="en-US" sz="2039">
                <a:solidFill>
                  <a:srgbClr val="1D2159"/>
                </a:solidFill>
                <a:latin typeface="Asap"/>
                <a:ea typeface="Asap"/>
                <a:cs typeface="Asap"/>
                <a:sym typeface="Asap"/>
              </a:rPr>
              <a:t> Điều này có thể do thói quen tài chính hoặc áp lực thu nhập ở nhóm nam giới.</a:t>
            </a:r>
          </a:p>
          <a:p>
            <a:pPr algn="just" marL="440373" indent="-220186" lvl="1">
              <a:lnSpc>
                <a:spcPts val="3753"/>
              </a:lnSpc>
              <a:buFont typeface="Arial"/>
              <a:buChar char="•"/>
            </a:pPr>
            <a:r>
              <a:rPr lang="en-US" b="true" sz="2039">
                <a:solidFill>
                  <a:srgbClr val="1D2159"/>
                </a:solidFill>
                <a:latin typeface="Asap Bold"/>
                <a:ea typeface="Asap Bold"/>
                <a:cs typeface="Asap Bold"/>
                <a:sym typeface="Asap Bold"/>
              </a:rPr>
              <a:t>Theo độ tuổi và nghề nghiệp:</a:t>
            </a:r>
          </a:p>
          <a:p>
            <a:pPr algn="just" marL="880746" indent="-293582" lvl="2">
              <a:lnSpc>
                <a:spcPts val="3753"/>
              </a:lnSpc>
              <a:buFont typeface="Arial"/>
              <a:buChar char="⚬"/>
            </a:pPr>
            <a:r>
              <a:rPr lang="en-US" b="true" sz="2039">
                <a:solidFill>
                  <a:srgbClr val="1D2159"/>
                </a:solidFill>
                <a:latin typeface="Asap Bold"/>
                <a:ea typeface="Asap Bold"/>
                <a:cs typeface="Asap Bold"/>
                <a:sym typeface="Asap Bold"/>
              </a:rPr>
              <a:t>Độ tuổi:</a:t>
            </a:r>
            <a:r>
              <a:rPr lang="en-US" sz="2039">
                <a:solidFill>
                  <a:srgbClr val="1D2159"/>
                </a:solidFill>
                <a:latin typeface="Asap"/>
                <a:ea typeface="Asap"/>
                <a:cs typeface="Asap"/>
                <a:sym typeface="Asap"/>
              </a:rPr>
              <a:t> Đa số khách hàng tập trung ở nhóm 30–35 tuổi, nhóm tuổi có rủi ro nợ xấu cao </a:t>
            </a:r>
          </a:p>
          <a:p>
            <a:pPr algn="just" marL="880746" indent="-293582" lvl="2">
              <a:lnSpc>
                <a:spcPts val="3753"/>
              </a:lnSpc>
              <a:buFont typeface="Arial"/>
              <a:buChar char="⚬"/>
            </a:pPr>
            <a:r>
              <a:rPr lang="en-US" b="true" sz="2039">
                <a:solidFill>
                  <a:srgbClr val="1D2159"/>
                </a:solidFill>
                <a:latin typeface="Asap Bold"/>
                <a:ea typeface="Asap Bold"/>
                <a:cs typeface="Asap Bold"/>
                <a:sym typeface="Asap Bold"/>
              </a:rPr>
              <a:t>Nghề nghiệp:</a:t>
            </a:r>
            <a:r>
              <a:rPr lang="en-US" sz="2039">
                <a:solidFill>
                  <a:srgbClr val="1D2159"/>
                </a:solidFill>
                <a:latin typeface="Asap"/>
                <a:ea typeface="Asap"/>
                <a:cs typeface="Asap"/>
                <a:sym typeface="Asap"/>
              </a:rPr>
              <a:t> Khách hàng là nhân viên chính thức có xu hướng chiếm phần lớn tỉ lệ nợ xấu do nhóm này cũng chiếm phần lớn số khoản vay.</a:t>
            </a:r>
          </a:p>
          <a:p>
            <a:pPr algn="just">
              <a:lnSpc>
                <a:spcPts val="375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67715" y="620566"/>
            <a:ext cx="7997147" cy="523113"/>
          </a:xfrm>
          <a:prstGeom prst="rect">
            <a:avLst/>
          </a:prstGeom>
        </p:spPr>
        <p:txBody>
          <a:bodyPr anchor="t" rtlCol="false" tIns="0" lIns="0" bIns="0" rIns="0">
            <a:spAutoFit/>
          </a:bodyPr>
          <a:lstStyle/>
          <a:p>
            <a:pPr algn="l">
              <a:lnSpc>
                <a:spcPts val="3995"/>
              </a:lnSpc>
            </a:pPr>
            <a:r>
              <a:rPr lang="en-US" sz="3699" b="true">
                <a:solidFill>
                  <a:srgbClr val="1D2159"/>
                </a:solidFill>
                <a:latin typeface="Asap Bold"/>
                <a:ea typeface="Asap Bold"/>
                <a:cs typeface="Asap Bold"/>
                <a:sym typeface="Asap Bold"/>
              </a:rPr>
              <a:t>Thách thức</a:t>
            </a:r>
          </a:p>
        </p:txBody>
      </p:sp>
      <p:grpSp>
        <p:nvGrpSpPr>
          <p:cNvPr name="Group 3" id="3"/>
          <p:cNvGrpSpPr/>
          <p:nvPr/>
        </p:nvGrpSpPr>
        <p:grpSpPr>
          <a:xfrm rot="0">
            <a:off x="11607490" y="-271971"/>
            <a:ext cx="6813916" cy="10558971"/>
            <a:chOff x="0" y="0"/>
            <a:chExt cx="812800" cy="1259530"/>
          </a:xfrm>
        </p:grpSpPr>
        <p:sp>
          <p:nvSpPr>
            <p:cNvPr name="Freeform 4" id="4"/>
            <p:cNvSpPr/>
            <p:nvPr/>
          </p:nvSpPr>
          <p:spPr>
            <a:xfrm flipH="false" flipV="false" rot="0">
              <a:off x="0" y="0"/>
              <a:ext cx="812800" cy="1259530"/>
            </a:xfrm>
            <a:custGeom>
              <a:avLst/>
              <a:gdLst/>
              <a:ahLst/>
              <a:cxnLst/>
              <a:rect r="r" b="b" t="t" l="l"/>
              <a:pathLst>
                <a:path h="1259530" w="812800">
                  <a:moveTo>
                    <a:pt x="0" y="0"/>
                  </a:moveTo>
                  <a:lnTo>
                    <a:pt x="812800" y="0"/>
                  </a:lnTo>
                  <a:lnTo>
                    <a:pt x="812800" y="1259530"/>
                  </a:lnTo>
                  <a:lnTo>
                    <a:pt x="0" y="1259530"/>
                  </a:lnTo>
                  <a:close/>
                </a:path>
              </a:pathLst>
            </a:custGeom>
            <a:blipFill>
              <a:blip r:embed="rId2"/>
              <a:stretch>
                <a:fillRect l="-66185" t="0" r="-66185" b="0"/>
              </a:stretch>
            </a:blipFill>
          </p:spPr>
        </p:sp>
      </p:grpSp>
      <p:grpSp>
        <p:nvGrpSpPr>
          <p:cNvPr name="Group 5" id="5"/>
          <p:cNvGrpSpPr/>
          <p:nvPr/>
        </p:nvGrpSpPr>
        <p:grpSpPr>
          <a:xfrm rot="0">
            <a:off x="1058078" y="1902631"/>
            <a:ext cx="758040" cy="790394"/>
            <a:chOff x="0" y="0"/>
            <a:chExt cx="228012" cy="237743"/>
          </a:xfrm>
        </p:grpSpPr>
        <p:sp>
          <p:nvSpPr>
            <p:cNvPr name="Freeform 6" id="6"/>
            <p:cNvSpPr/>
            <p:nvPr/>
          </p:nvSpPr>
          <p:spPr>
            <a:xfrm flipH="false" flipV="false" rot="0">
              <a:off x="0" y="0"/>
              <a:ext cx="228012" cy="237743"/>
            </a:xfrm>
            <a:custGeom>
              <a:avLst/>
              <a:gdLst/>
              <a:ahLst/>
              <a:cxnLst/>
              <a:rect r="r" b="b" t="t" l="l"/>
              <a:pathLst>
                <a:path h="237743" w="228012">
                  <a:moveTo>
                    <a:pt x="114006" y="0"/>
                  </a:moveTo>
                  <a:lnTo>
                    <a:pt x="114006" y="0"/>
                  </a:lnTo>
                  <a:cubicBezTo>
                    <a:pt x="176969" y="0"/>
                    <a:pt x="228012" y="51042"/>
                    <a:pt x="228012" y="114006"/>
                  </a:cubicBezTo>
                  <a:lnTo>
                    <a:pt x="228012" y="123738"/>
                  </a:lnTo>
                  <a:cubicBezTo>
                    <a:pt x="228012" y="186701"/>
                    <a:pt x="176969" y="237743"/>
                    <a:pt x="114006" y="237743"/>
                  </a:cubicBezTo>
                  <a:lnTo>
                    <a:pt x="114006" y="237743"/>
                  </a:lnTo>
                  <a:cubicBezTo>
                    <a:pt x="51042" y="237743"/>
                    <a:pt x="0" y="186701"/>
                    <a:pt x="0" y="123738"/>
                  </a:cubicBezTo>
                  <a:lnTo>
                    <a:pt x="0" y="114006"/>
                  </a:lnTo>
                  <a:cubicBezTo>
                    <a:pt x="0" y="51042"/>
                    <a:pt x="51042" y="0"/>
                    <a:pt x="114006" y="0"/>
                  </a:cubicBezTo>
                  <a:close/>
                </a:path>
              </a:pathLst>
            </a:custGeom>
            <a:solidFill>
              <a:srgbClr val="FDCC6E"/>
            </a:solidFill>
            <a:ln cap="sq">
              <a:noFill/>
              <a:prstDash val="solid"/>
              <a:miter/>
            </a:ln>
          </p:spPr>
        </p:sp>
        <p:sp>
          <p:nvSpPr>
            <p:cNvPr name="TextBox 7" id="7"/>
            <p:cNvSpPr txBox="true"/>
            <p:nvPr/>
          </p:nvSpPr>
          <p:spPr>
            <a:xfrm>
              <a:off x="0" y="-95250"/>
              <a:ext cx="228012" cy="332993"/>
            </a:xfrm>
            <a:prstGeom prst="rect">
              <a:avLst/>
            </a:prstGeom>
          </p:spPr>
          <p:txBody>
            <a:bodyPr anchor="ctr" rtlCol="false" tIns="50800" lIns="50800" bIns="50800" rIns="50800"/>
            <a:lstStyle/>
            <a:p>
              <a:pPr algn="ctr">
                <a:lnSpc>
                  <a:spcPts val="4619"/>
                </a:lnSpc>
              </a:pPr>
            </a:p>
          </p:txBody>
        </p:sp>
      </p:grpSp>
      <p:sp>
        <p:nvSpPr>
          <p:cNvPr name="TextBox 8" id="8"/>
          <p:cNvSpPr txBox="true"/>
          <p:nvPr/>
        </p:nvSpPr>
        <p:spPr>
          <a:xfrm rot="0">
            <a:off x="1058078" y="1906014"/>
            <a:ext cx="519768" cy="524136"/>
          </a:xfrm>
          <a:prstGeom prst="rect">
            <a:avLst/>
          </a:prstGeom>
        </p:spPr>
        <p:txBody>
          <a:bodyPr anchor="t" rtlCol="false" tIns="0" lIns="0" bIns="0" rIns="0">
            <a:spAutoFit/>
          </a:bodyPr>
          <a:lstStyle/>
          <a:p>
            <a:pPr algn="ctr">
              <a:lnSpc>
                <a:spcPts val="4185"/>
              </a:lnSpc>
            </a:pPr>
            <a:r>
              <a:rPr lang="en-US" sz="2989" b="true">
                <a:solidFill>
                  <a:srgbClr val="1D2159"/>
                </a:solidFill>
                <a:latin typeface="Poppins Bold"/>
                <a:ea typeface="Poppins Bold"/>
                <a:cs typeface="Poppins Bold"/>
                <a:sym typeface="Poppins Bold"/>
              </a:rPr>
              <a:t>1</a:t>
            </a:r>
          </a:p>
        </p:txBody>
      </p:sp>
      <p:grpSp>
        <p:nvGrpSpPr>
          <p:cNvPr name="Group 9" id="9"/>
          <p:cNvGrpSpPr/>
          <p:nvPr/>
        </p:nvGrpSpPr>
        <p:grpSpPr>
          <a:xfrm rot="0">
            <a:off x="1500766" y="1902631"/>
            <a:ext cx="8630695" cy="1238690"/>
            <a:chOff x="0" y="0"/>
            <a:chExt cx="2596033" cy="372586"/>
          </a:xfrm>
        </p:grpSpPr>
        <p:sp>
          <p:nvSpPr>
            <p:cNvPr name="Freeform 10" id="10"/>
            <p:cNvSpPr/>
            <p:nvPr/>
          </p:nvSpPr>
          <p:spPr>
            <a:xfrm flipH="false" flipV="false" rot="0">
              <a:off x="0" y="0"/>
              <a:ext cx="2596033" cy="372586"/>
            </a:xfrm>
            <a:custGeom>
              <a:avLst/>
              <a:gdLst/>
              <a:ahLst/>
              <a:cxnLst/>
              <a:rect r="r" b="b" t="t" l="l"/>
              <a:pathLst>
                <a:path h="372586" w="2596033">
                  <a:moveTo>
                    <a:pt x="27808" y="0"/>
                  </a:moveTo>
                  <a:lnTo>
                    <a:pt x="2568226" y="0"/>
                  </a:lnTo>
                  <a:cubicBezTo>
                    <a:pt x="2583584" y="0"/>
                    <a:pt x="2596033" y="12450"/>
                    <a:pt x="2596033" y="27808"/>
                  </a:cubicBezTo>
                  <a:lnTo>
                    <a:pt x="2596033" y="344779"/>
                  </a:lnTo>
                  <a:cubicBezTo>
                    <a:pt x="2596033" y="360137"/>
                    <a:pt x="2583584" y="372586"/>
                    <a:pt x="2568226" y="372586"/>
                  </a:cubicBezTo>
                  <a:lnTo>
                    <a:pt x="27808" y="372586"/>
                  </a:lnTo>
                  <a:cubicBezTo>
                    <a:pt x="12450" y="372586"/>
                    <a:pt x="0" y="360137"/>
                    <a:pt x="0" y="344779"/>
                  </a:cubicBezTo>
                  <a:lnTo>
                    <a:pt x="0" y="27808"/>
                  </a:lnTo>
                  <a:cubicBezTo>
                    <a:pt x="0" y="12450"/>
                    <a:pt x="12450" y="0"/>
                    <a:pt x="27808" y="0"/>
                  </a:cubicBezTo>
                  <a:close/>
                </a:path>
              </a:pathLst>
            </a:custGeom>
            <a:solidFill>
              <a:srgbClr val="D5EDF1"/>
            </a:solidFill>
            <a:ln w="38100" cap="rnd">
              <a:solidFill>
                <a:srgbClr val="000000"/>
              </a:solidFill>
              <a:prstDash val="solid"/>
              <a:round/>
            </a:ln>
          </p:spPr>
        </p:sp>
        <p:sp>
          <p:nvSpPr>
            <p:cNvPr name="TextBox 11" id="11"/>
            <p:cNvSpPr txBox="true"/>
            <p:nvPr/>
          </p:nvSpPr>
          <p:spPr>
            <a:xfrm>
              <a:off x="0" y="-57150"/>
              <a:ext cx="2596033" cy="429736"/>
            </a:xfrm>
            <a:prstGeom prst="rect">
              <a:avLst/>
            </a:prstGeom>
          </p:spPr>
          <p:txBody>
            <a:bodyPr anchor="ctr" rtlCol="false" tIns="50800" lIns="50800" bIns="50800" rIns="50800"/>
            <a:lstStyle/>
            <a:p>
              <a:pPr algn="ctr">
                <a:lnSpc>
                  <a:spcPts val="3640"/>
                </a:lnSpc>
              </a:pPr>
            </a:p>
          </p:txBody>
        </p:sp>
      </p:grpSp>
      <p:sp>
        <p:nvSpPr>
          <p:cNvPr name="TextBox 12" id="12"/>
          <p:cNvSpPr txBox="true"/>
          <p:nvPr/>
        </p:nvSpPr>
        <p:spPr>
          <a:xfrm rot="0">
            <a:off x="1816118" y="2212633"/>
            <a:ext cx="8594253" cy="542486"/>
          </a:xfrm>
          <a:prstGeom prst="rect">
            <a:avLst/>
          </a:prstGeom>
        </p:spPr>
        <p:txBody>
          <a:bodyPr anchor="t" rtlCol="false" tIns="0" lIns="0" bIns="0" rIns="0">
            <a:spAutoFit/>
          </a:bodyPr>
          <a:lstStyle/>
          <a:p>
            <a:pPr algn="just">
              <a:lnSpc>
                <a:spcPts val="4339"/>
              </a:lnSpc>
            </a:pPr>
            <a:r>
              <a:rPr lang="en-US" sz="3099" b="true">
                <a:solidFill>
                  <a:srgbClr val="1D2159"/>
                </a:solidFill>
                <a:latin typeface="Asap Bold"/>
                <a:ea typeface="Asap Bold"/>
                <a:cs typeface="Asap Bold"/>
                <a:sym typeface="Asap Bold"/>
              </a:rPr>
              <a:t>Tỷ lệ khách hàng có nợ xấu cao</a:t>
            </a:r>
          </a:p>
        </p:txBody>
      </p:sp>
      <p:grpSp>
        <p:nvGrpSpPr>
          <p:cNvPr name="Group 13" id="13"/>
          <p:cNvGrpSpPr/>
          <p:nvPr/>
        </p:nvGrpSpPr>
        <p:grpSpPr>
          <a:xfrm rot="0">
            <a:off x="2322434" y="3522490"/>
            <a:ext cx="801934" cy="836162"/>
            <a:chOff x="0" y="0"/>
            <a:chExt cx="228012" cy="237743"/>
          </a:xfrm>
        </p:grpSpPr>
        <p:sp>
          <p:nvSpPr>
            <p:cNvPr name="Freeform 14" id="14"/>
            <p:cNvSpPr/>
            <p:nvPr/>
          </p:nvSpPr>
          <p:spPr>
            <a:xfrm flipH="false" flipV="false" rot="0">
              <a:off x="0" y="0"/>
              <a:ext cx="228012" cy="237743"/>
            </a:xfrm>
            <a:custGeom>
              <a:avLst/>
              <a:gdLst/>
              <a:ahLst/>
              <a:cxnLst/>
              <a:rect r="r" b="b" t="t" l="l"/>
              <a:pathLst>
                <a:path h="237743" w="228012">
                  <a:moveTo>
                    <a:pt x="114006" y="0"/>
                  </a:moveTo>
                  <a:lnTo>
                    <a:pt x="114006" y="0"/>
                  </a:lnTo>
                  <a:cubicBezTo>
                    <a:pt x="176969" y="0"/>
                    <a:pt x="228012" y="51042"/>
                    <a:pt x="228012" y="114006"/>
                  </a:cubicBezTo>
                  <a:lnTo>
                    <a:pt x="228012" y="123738"/>
                  </a:lnTo>
                  <a:cubicBezTo>
                    <a:pt x="228012" y="186701"/>
                    <a:pt x="176969" y="237743"/>
                    <a:pt x="114006" y="237743"/>
                  </a:cubicBezTo>
                  <a:lnTo>
                    <a:pt x="114006" y="237743"/>
                  </a:lnTo>
                  <a:cubicBezTo>
                    <a:pt x="51042" y="237743"/>
                    <a:pt x="0" y="186701"/>
                    <a:pt x="0" y="123738"/>
                  </a:cubicBezTo>
                  <a:lnTo>
                    <a:pt x="0" y="114006"/>
                  </a:lnTo>
                  <a:cubicBezTo>
                    <a:pt x="0" y="51042"/>
                    <a:pt x="51042" y="0"/>
                    <a:pt x="114006" y="0"/>
                  </a:cubicBezTo>
                  <a:close/>
                </a:path>
              </a:pathLst>
            </a:custGeom>
            <a:solidFill>
              <a:srgbClr val="FDCC6E"/>
            </a:solidFill>
            <a:ln cap="sq">
              <a:noFill/>
              <a:prstDash val="solid"/>
              <a:miter/>
            </a:ln>
          </p:spPr>
        </p:sp>
        <p:sp>
          <p:nvSpPr>
            <p:cNvPr name="TextBox 15" id="15"/>
            <p:cNvSpPr txBox="true"/>
            <p:nvPr/>
          </p:nvSpPr>
          <p:spPr>
            <a:xfrm>
              <a:off x="0" y="-57150"/>
              <a:ext cx="228012" cy="294893"/>
            </a:xfrm>
            <a:prstGeom prst="rect">
              <a:avLst/>
            </a:prstGeom>
          </p:spPr>
          <p:txBody>
            <a:bodyPr anchor="ctr" rtlCol="false" tIns="50800" lIns="50800" bIns="50800" rIns="50800"/>
            <a:lstStyle/>
            <a:p>
              <a:pPr algn="ctr">
                <a:lnSpc>
                  <a:spcPts val="3640"/>
                </a:lnSpc>
              </a:pPr>
            </a:p>
          </p:txBody>
        </p:sp>
      </p:grpSp>
      <p:sp>
        <p:nvSpPr>
          <p:cNvPr name="TextBox 16" id="16"/>
          <p:cNvSpPr txBox="true"/>
          <p:nvPr/>
        </p:nvSpPr>
        <p:spPr>
          <a:xfrm rot="0">
            <a:off x="2285386" y="3659492"/>
            <a:ext cx="549865" cy="516547"/>
          </a:xfrm>
          <a:prstGeom prst="rect">
            <a:avLst/>
          </a:prstGeom>
        </p:spPr>
        <p:txBody>
          <a:bodyPr anchor="t" rtlCol="false" tIns="0" lIns="0" bIns="0" rIns="0">
            <a:spAutoFit/>
          </a:bodyPr>
          <a:lstStyle/>
          <a:p>
            <a:pPr algn="ctr">
              <a:lnSpc>
                <a:spcPts val="4078"/>
              </a:lnSpc>
            </a:pPr>
            <a:r>
              <a:rPr lang="en-US" sz="2913" b="true">
                <a:solidFill>
                  <a:srgbClr val="1D2159"/>
                </a:solidFill>
                <a:latin typeface="Poppins Bold"/>
                <a:ea typeface="Poppins Bold"/>
                <a:cs typeface="Poppins Bold"/>
                <a:sym typeface="Poppins Bold"/>
              </a:rPr>
              <a:t>2</a:t>
            </a:r>
          </a:p>
        </p:txBody>
      </p:sp>
      <p:grpSp>
        <p:nvGrpSpPr>
          <p:cNvPr name="Group 17" id="17"/>
          <p:cNvGrpSpPr/>
          <p:nvPr/>
        </p:nvGrpSpPr>
        <p:grpSpPr>
          <a:xfrm rot="0">
            <a:off x="2790756" y="3522490"/>
            <a:ext cx="8767556" cy="1318028"/>
            <a:chOff x="0" y="0"/>
            <a:chExt cx="2492852" cy="374751"/>
          </a:xfrm>
        </p:grpSpPr>
        <p:sp>
          <p:nvSpPr>
            <p:cNvPr name="Freeform 18" id="18"/>
            <p:cNvSpPr/>
            <p:nvPr/>
          </p:nvSpPr>
          <p:spPr>
            <a:xfrm flipH="false" flipV="false" rot="0">
              <a:off x="0" y="0"/>
              <a:ext cx="2492852" cy="374751"/>
            </a:xfrm>
            <a:custGeom>
              <a:avLst/>
              <a:gdLst/>
              <a:ahLst/>
              <a:cxnLst/>
              <a:rect r="r" b="b" t="t" l="l"/>
              <a:pathLst>
                <a:path h="374751" w="2492852">
                  <a:moveTo>
                    <a:pt x="27374" y="0"/>
                  </a:moveTo>
                  <a:lnTo>
                    <a:pt x="2465479" y="0"/>
                  </a:lnTo>
                  <a:cubicBezTo>
                    <a:pt x="2472739" y="0"/>
                    <a:pt x="2479701" y="2884"/>
                    <a:pt x="2484835" y="8018"/>
                  </a:cubicBezTo>
                  <a:cubicBezTo>
                    <a:pt x="2489968" y="13151"/>
                    <a:pt x="2492852" y="20114"/>
                    <a:pt x="2492852" y="27374"/>
                  </a:cubicBezTo>
                  <a:lnTo>
                    <a:pt x="2492852" y="347377"/>
                  </a:lnTo>
                  <a:cubicBezTo>
                    <a:pt x="2492852" y="362495"/>
                    <a:pt x="2480597" y="374751"/>
                    <a:pt x="2465479" y="374751"/>
                  </a:cubicBezTo>
                  <a:lnTo>
                    <a:pt x="27374" y="374751"/>
                  </a:lnTo>
                  <a:cubicBezTo>
                    <a:pt x="12256" y="374751"/>
                    <a:pt x="0" y="362495"/>
                    <a:pt x="0" y="347377"/>
                  </a:cubicBezTo>
                  <a:lnTo>
                    <a:pt x="0" y="27374"/>
                  </a:lnTo>
                  <a:cubicBezTo>
                    <a:pt x="0" y="12256"/>
                    <a:pt x="12256" y="0"/>
                    <a:pt x="27374" y="0"/>
                  </a:cubicBezTo>
                  <a:close/>
                </a:path>
              </a:pathLst>
            </a:custGeom>
            <a:solidFill>
              <a:srgbClr val="D5EDF1"/>
            </a:solidFill>
            <a:ln w="38100" cap="rnd">
              <a:solidFill>
                <a:srgbClr val="000000"/>
              </a:solidFill>
              <a:prstDash val="solid"/>
              <a:round/>
            </a:ln>
          </p:spPr>
        </p:sp>
        <p:sp>
          <p:nvSpPr>
            <p:cNvPr name="TextBox 19" id="19"/>
            <p:cNvSpPr txBox="true"/>
            <p:nvPr/>
          </p:nvSpPr>
          <p:spPr>
            <a:xfrm>
              <a:off x="0" y="-57150"/>
              <a:ext cx="2492852" cy="431901"/>
            </a:xfrm>
            <a:prstGeom prst="rect">
              <a:avLst/>
            </a:prstGeom>
          </p:spPr>
          <p:txBody>
            <a:bodyPr anchor="ctr" rtlCol="false" tIns="50800" lIns="50800" bIns="50800" rIns="50800"/>
            <a:lstStyle/>
            <a:p>
              <a:pPr algn="ctr">
                <a:lnSpc>
                  <a:spcPts val="3640"/>
                </a:lnSpc>
              </a:pPr>
            </a:p>
          </p:txBody>
        </p:sp>
      </p:grpSp>
      <p:sp>
        <p:nvSpPr>
          <p:cNvPr name="Freeform 20" id="20"/>
          <p:cNvSpPr/>
          <p:nvPr/>
        </p:nvSpPr>
        <p:spPr>
          <a:xfrm flipH="false" flipV="false" rot="0">
            <a:off x="10400968" y="1134180"/>
            <a:ext cx="2394159" cy="2320158"/>
          </a:xfrm>
          <a:custGeom>
            <a:avLst/>
            <a:gdLst/>
            <a:ahLst/>
            <a:cxnLst/>
            <a:rect r="r" b="b" t="t" l="l"/>
            <a:pathLst>
              <a:path h="2320158" w="2394159">
                <a:moveTo>
                  <a:pt x="0" y="0"/>
                </a:moveTo>
                <a:lnTo>
                  <a:pt x="2394159" y="0"/>
                </a:lnTo>
                <a:lnTo>
                  <a:pt x="2394159" y="2320158"/>
                </a:lnTo>
                <a:lnTo>
                  <a:pt x="0" y="232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507853" y="9258300"/>
            <a:ext cx="5073107" cy="1651066"/>
          </a:xfrm>
          <a:custGeom>
            <a:avLst/>
            <a:gdLst/>
            <a:ahLst/>
            <a:cxnLst/>
            <a:rect r="r" b="b" t="t" l="l"/>
            <a:pathLst>
              <a:path h="1651066" w="5073107">
                <a:moveTo>
                  <a:pt x="0" y="0"/>
                </a:moveTo>
                <a:lnTo>
                  <a:pt x="5073106" y="0"/>
                </a:lnTo>
                <a:lnTo>
                  <a:pt x="5073106" y="1651066"/>
                </a:lnTo>
                <a:lnTo>
                  <a:pt x="0" y="1651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2" id="22"/>
          <p:cNvGrpSpPr/>
          <p:nvPr/>
        </p:nvGrpSpPr>
        <p:grpSpPr>
          <a:xfrm rot="0">
            <a:off x="8522449" y="-1322704"/>
            <a:ext cx="2420186" cy="2456884"/>
            <a:chOff x="0" y="0"/>
            <a:chExt cx="637415" cy="647081"/>
          </a:xfrm>
        </p:grpSpPr>
        <p:sp>
          <p:nvSpPr>
            <p:cNvPr name="Freeform 23" id="23"/>
            <p:cNvSpPr/>
            <p:nvPr/>
          </p:nvSpPr>
          <p:spPr>
            <a:xfrm flipH="false" flipV="false" rot="0">
              <a:off x="0" y="0"/>
              <a:ext cx="637415" cy="647081"/>
            </a:xfrm>
            <a:custGeom>
              <a:avLst/>
              <a:gdLst/>
              <a:ahLst/>
              <a:cxnLst/>
              <a:rect r="r" b="b" t="t" l="l"/>
              <a:pathLst>
                <a:path h="647081" w="637415">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sp>
        <p:sp>
          <p:nvSpPr>
            <p:cNvPr name="TextBox 24" id="24"/>
            <p:cNvSpPr txBox="true"/>
            <p:nvPr/>
          </p:nvSpPr>
          <p:spPr>
            <a:xfrm>
              <a:off x="0" y="-57150"/>
              <a:ext cx="637415" cy="7042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5" id="25"/>
          <p:cNvGrpSpPr/>
          <p:nvPr/>
        </p:nvGrpSpPr>
        <p:grpSpPr>
          <a:xfrm rot="0">
            <a:off x="-458497" y="6305133"/>
            <a:ext cx="1082147" cy="1154057"/>
            <a:chOff x="0" y="0"/>
            <a:chExt cx="285010" cy="303949"/>
          </a:xfrm>
        </p:grpSpPr>
        <p:sp>
          <p:nvSpPr>
            <p:cNvPr name="Freeform 26" id="26"/>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27" id="27"/>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8" id="28"/>
          <p:cNvGrpSpPr/>
          <p:nvPr/>
        </p:nvGrpSpPr>
        <p:grpSpPr>
          <a:xfrm rot="0">
            <a:off x="6252439" y="9506804"/>
            <a:ext cx="1082147" cy="1154057"/>
            <a:chOff x="0" y="0"/>
            <a:chExt cx="285010" cy="303949"/>
          </a:xfrm>
        </p:grpSpPr>
        <p:sp>
          <p:nvSpPr>
            <p:cNvPr name="Freeform 29" id="29"/>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30" id="30"/>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1" id="31"/>
          <p:cNvSpPr txBox="true"/>
          <p:nvPr/>
        </p:nvSpPr>
        <p:spPr>
          <a:xfrm rot="0">
            <a:off x="3124368" y="3821149"/>
            <a:ext cx="8337392" cy="542486"/>
          </a:xfrm>
          <a:prstGeom prst="rect">
            <a:avLst/>
          </a:prstGeom>
        </p:spPr>
        <p:txBody>
          <a:bodyPr anchor="t" rtlCol="false" tIns="0" lIns="0" bIns="0" rIns="0">
            <a:spAutoFit/>
          </a:bodyPr>
          <a:lstStyle/>
          <a:p>
            <a:pPr algn="l">
              <a:lnSpc>
                <a:spcPts val="4339"/>
              </a:lnSpc>
              <a:spcBef>
                <a:spcPct val="0"/>
              </a:spcBef>
            </a:pPr>
            <a:r>
              <a:rPr lang="en-US" b="true" sz="3099">
                <a:solidFill>
                  <a:srgbClr val="1D2159"/>
                </a:solidFill>
                <a:latin typeface="Asap Bold"/>
                <a:ea typeface="Asap Bold"/>
                <a:cs typeface="Asap Bold"/>
                <a:sym typeface="Asap Bold"/>
              </a:rPr>
              <a:t>Thiếu hệ thống phân loại khách hàng hiệu quả</a:t>
            </a:r>
          </a:p>
        </p:txBody>
      </p:sp>
      <p:grpSp>
        <p:nvGrpSpPr>
          <p:cNvPr name="Group 32" id="32"/>
          <p:cNvGrpSpPr/>
          <p:nvPr/>
        </p:nvGrpSpPr>
        <p:grpSpPr>
          <a:xfrm rot="0">
            <a:off x="3529440" y="5169795"/>
            <a:ext cx="801934" cy="836162"/>
            <a:chOff x="0" y="0"/>
            <a:chExt cx="228012" cy="237743"/>
          </a:xfrm>
        </p:grpSpPr>
        <p:sp>
          <p:nvSpPr>
            <p:cNvPr name="Freeform 33" id="33"/>
            <p:cNvSpPr/>
            <p:nvPr/>
          </p:nvSpPr>
          <p:spPr>
            <a:xfrm flipH="false" flipV="false" rot="0">
              <a:off x="0" y="0"/>
              <a:ext cx="228012" cy="237743"/>
            </a:xfrm>
            <a:custGeom>
              <a:avLst/>
              <a:gdLst/>
              <a:ahLst/>
              <a:cxnLst/>
              <a:rect r="r" b="b" t="t" l="l"/>
              <a:pathLst>
                <a:path h="237743" w="228012">
                  <a:moveTo>
                    <a:pt x="114006" y="0"/>
                  </a:moveTo>
                  <a:lnTo>
                    <a:pt x="114006" y="0"/>
                  </a:lnTo>
                  <a:cubicBezTo>
                    <a:pt x="176969" y="0"/>
                    <a:pt x="228012" y="51042"/>
                    <a:pt x="228012" y="114006"/>
                  </a:cubicBezTo>
                  <a:lnTo>
                    <a:pt x="228012" y="123738"/>
                  </a:lnTo>
                  <a:cubicBezTo>
                    <a:pt x="228012" y="186701"/>
                    <a:pt x="176969" y="237743"/>
                    <a:pt x="114006" y="237743"/>
                  </a:cubicBezTo>
                  <a:lnTo>
                    <a:pt x="114006" y="237743"/>
                  </a:lnTo>
                  <a:cubicBezTo>
                    <a:pt x="51042" y="237743"/>
                    <a:pt x="0" y="186701"/>
                    <a:pt x="0" y="123738"/>
                  </a:cubicBezTo>
                  <a:lnTo>
                    <a:pt x="0" y="114006"/>
                  </a:lnTo>
                  <a:cubicBezTo>
                    <a:pt x="0" y="51042"/>
                    <a:pt x="51042" y="0"/>
                    <a:pt x="114006" y="0"/>
                  </a:cubicBezTo>
                  <a:close/>
                </a:path>
              </a:pathLst>
            </a:custGeom>
            <a:solidFill>
              <a:srgbClr val="FDCC6E"/>
            </a:solidFill>
            <a:ln cap="sq">
              <a:noFill/>
              <a:prstDash val="solid"/>
              <a:miter/>
            </a:ln>
          </p:spPr>
        </p:sp>
        <p:sp>
          <p:nvSpPr>
            <p:cNvPr name="TextBox 34" id="34"/>
            <p:cNvSpPr txBox="true"/>
            <p:nvPr/>
          </p:nvSpPr>
          <p:spPr>
            <a:xfrm>
              <a:off x="0" y="-57150"/>
              <a:ext cx="228012" cy="294893"/>
            </a:xfrm>
            <a:prstGeom prst="rect">
              <a:avLst/>
            </a:prstGeom>
          </p:spPr>
          <p:txBody>
            <a:bodyPr anchor="ctr" rtlCol="false" tIns="50800" lIns="50800" bIns="50800" rIns="50800"/>
            <a:lstStyle/>
            <a:p>
              <a:pPr algn="ctr">
                <a:lnSpc>
                  <a:spcPts val="3640"/>
                </a:lnSpc>
              </a:pPr>
            </a:p>
          </p:txBody>
        </p:sp>
      </p:grpSp>
      <p:sp>
        <p:nvSpPr>
          <p:cNvPr name="TextBox 35" id="35"/>
          <p:cNvSpPr txBox="true"/>
          <p:nvPr/>
        </p:nvSpPr>
        <p:spPr>
          <a:xfrm rot="0">
            <a:off x="3492392" y="5306797"/>
            <a:ext cx="549865" cy="542486"/>
          </a:xfrm>
          <a:prstGeom prst="rect">
            <a:avLst/>
          </a:prstGeom>
        </p:spPr>
        <p:txBody>
          <a:bodyPr anchor="t" rtlCol="false" tIns="0" lIns="0" bIns="0" rIns="0">
            <a:spAutoFit/>
          </a:bodyPr>
          <a:lstStyle/>
          <a:p>
            <a:pPr algn="ctr">
              <a:lnSpc>
                <a:spcPts val="4339"/>
              </a:lnSpc>
            </a:pPr>
            <a:r>
              <a:rPr lang="en-US" sz="3099" b="true">
                <a:solidFill>
                  <a:srgbClr val="1D2159"/>
                </a:solidFill>
                <a:latin typeface="Asap Bold"/>
                <a:ea typeface="Asap Bold"/>
                <a:cs typeface="Asap Bold"/>
                <a:sym typeface="Asap Bold"/>
              </a:rPr>
              <a:t>3</a:t>
            </a:r>
          </a:p>
        </p:txBody>
      </p:sp>
      <p:grpSp>
        <p:nvGrpSpPr>
          <p:cNvPr name="Group 36" id="36"/>
          <p:cNvGrpSpPr/>
          <p:nvPr/>
        </p:nvGrpSpPr>
        <p:grpSpPr>
          <a:xfrm rot="0">
            <a:off x="3997762" y="5169795"/>
            <a:ext cx="8797365" cy="1318028"/>
            <a:chOff x="0" y="0"/>
            <a:chExt cx="2501328" cy="374751"/>
          </a:xfrm>
        </p:grpSpPr>
        <p:sp>
          <p:nvSpPr>
            <p:cNvPr name="Freeform 37" id="37"/>
            <p:cNvSpPr/>
            <p:nvPr/>
          </p:nvSpPr>
          <p:spPr>
            <a:xfrm flipH="false" flipV="false" rot="0">
              <a:off x="0" y="0"/>
              <a:ext cx="2501328" cy="374751"/>
            </a:xfrm>
            <a:custGeom>
              <a:avLst/>
              <a:gdLst/>
              <a:ahLst/>
              <a:cxnLst/>
              <a:rect r="r" b="b" t="t" l="l"/>
              <a:pathLst>
                <a:path h="374751" w="2501328">
                  <a:moveTo>
                    <a:pt x="27281" y="0"/>
                  </a:moveTo>
                  <a:lnTo>
                    <a:pt x="2474047" y="0"/>
                  </a:lnTo>
                  <a:cubicBezTo>
                    <a:pt x="2481282" y="0"/>
                    <a:pt x="2488221" y="2874"/>
                    <a:pt x="2493337" y="7990"/>
                  </a:cubicBezTo>
                  <a:cubicBezTo>
                    <a:pt x="2498453" y="13107"/>
                    <a:pt x="2501328" y="20046"/>
                    <a:pt x="2501328" y="27281"/>
                  </a:cubicBezTo>
                  <a:lnTo>
                    <a:pt x="2501328" y="347470"/>
                  </a:lnTo>
                  <a:cubicBezTo>
                    <a:pt x="2501328" y="362537"/>
                    <a:pt x="2489114" y="374751"/>
                    <a:pt x="2474047" y="374751"/>
                  </a:cubicBezTo>
                  <a:lnTo>
                    <a:pt x="27281" y="374751"/>
                  </a:lnTo>
                  <a:cubicBezTo>
                    <a:pt x="12214" y="374751"/>
                    <a:pt x="0" y="362537"/>
                    <a:pt x="0" y="347470"/>
                  </a:cubicBezTo>
                  <a:lnTo>
                    <a:pt x="0" y="27281"/>
                  </a:lnTo>
                  <a:cubicBezTo>
                    <a:pt x="0" y="12214"/>
                    <a:pt x="12214" y="0"/>
                    <a:pt x="27281" y="0"/>
                  </a:cubicBezTo>
                  <a:close/>
                </a:path>
              </a:pathLst>
            </a:custGeom>
            <a:solidFill>
              <a:srgbClr val="D5EDF1"/>
            </a:solidFill>
            <a:ln w="38100" cap="rnd">
              <a:solidFill>
                <a:srgbClr val="000000"/>
              </a:solidFill>
              <a:prstDash val="solid"/>
              <a:round/>
            </a:ln>
          </p:spPr>
        </p:sp>
        <p:sp>
          <p:nvSpPr>
            <p:cNvPr name="TextBox 38" id="38"/>
            <p:cNvSpPr txBox="true"/>
            <p:nvPr/>
          </p:nvSpPr>
          <p:spPr>
            <a:xfrm>
              <a:off x="0" y="-57150"/>
              <a:ext cx="2501328" cy="431901"/>
            </a:xfrm>
            <a:prstGeom prst="rect">
              <a:avLst/>
            </a:prstGeom>
          </p:spPr>
          <p:txBody>
            <a:bodyPr anchor="ctr" rtlCol="false" tIns="50800" lIns="50800" bIns="50800" rIns="50800"/>
            <a:lstStyle/>
            <a:p>
              <a:pPr algn="ctr">
                <a:lnSpc>
                  <a:spcPts val="3640"/>
                </a:lnSpc>
              </a:pPr>
            </a:p>
          </p:txBody>
        </p:sp>
      </p:grpSp>
      <p:sp>
        <p:nvSpPr>
          <p:cNvPr name="TextBox 39" id="39"/>
          <p:cNvSpPr txBox="true"/>
          <p:nvPr/>
        </p:nvSpPr>
        <p:spPr>
          <a:xfrm rot="0">
            <a:off x="4331375" y="5463471"/>
            <a:ext cx="7863984" cy="542486"/>
          </a:xfrm>
          <a:prstGeom prst="rect">
            <a:avLst/>
          </a:prstGeom>
        </p:spPr>
        <p:txBody>
          <a:bodyPr anchor="t" rtlCol="false" tIns="0" lIns="0" bIns="0" rIns="0">
            <a:spAutoFit/>
          </a:bodyPr>
          <a:lstStyle/>
          <a:p>
            <a:pPr algn="l">
              <a:lnSpc>
                <a:spcPts val="4339"/>
              </a:lnSpc>
              <a:spcBef>
                <a:spcPct val="0"/>
              </a:spcBef>
            </a:pPr>
            <a:r>
              <a:rPr lang="en-US" b="true" sz="3099">
                <a:solidFill>
                  <a:srgbClr val="1D2159"/>
                </a:solidFill>
                <a:latin typeface="Asap Bold"/>
                <a:ea typeface="Asap Bold"/>
                <a:cs typeface="Asap Bold"/>
                <a:sym typeface="Asap Bold"/>
              </a:rPr>
              <a:t>Chưa có chính sách về sản phẩm tín dụng</a:t>
            </a:r>
          </a:p>
        </p:txBody>
      </p:sp>
      <p:grpSp>
        <p:nvGrpSpPr>
          <p:cNvPr name="Group 40" id="40"/>
          <p:cNvGrpSpPr/>
          <p:nvPr/>
        </p:nvGrpSpPr>
        <p:grpSpPr>
          <a:xfrm rot="0">
            <a:off x="4903337" y="6882161"/>
            <a:ext cx="801934" cy="836162"/>
            <a:chOff x="0" y="0"/>
            <a:chExt cx="228012" cy="237743"/>
          </a:xfrm>
        </p:grpSpPr>
        <p:sp>
          <p:nvSpPr>
            <p:cNvPr name="Freeform 41" id="41"/>
            <p:cNvSpPr/>
            <p:nvPr/>
          </p:nvSpPr>
          <p:spPr>
            <a:xfrm flipH="false" flipV="false" rot="0">
              <a:off x="0" y="0"/>
              <a:ext cx="228012" cy="237743"/>
            </a:xfrm>
            <a:custGeom>
              <a:avLst/>
              <a:gdLst/>
              <a:ahLst/>
              <a:cxnLst/>
              <a:rect r="r" b="b" t="t" l="l"/>
              <a:pathLst>
                <a:path h="237743" w="228012">
                  <a:moveTo>
                    <a:pt x="114006" y="0"/>
                  </a:moveTo>
                  <a:lnTo>
                    <a:pt x="114006" y="0"/>
                  </a:lnTo>
                  <a:cubicBezTo>
                    <a:pt x="176969" y="0"/>
                    <a:pt x="228012" y="51042"/>
                    <a:pt x="228012" y="114006"/>
                  </a:cubicBezTo>
                  <a:lnTo>
                    <a:pt x="228012" y="123738"/>
                  </a:lnTo>
                  <a:cubicBezTo>
                    <a:pt x="228012" y="186701"/>
                    <a:pt x="176969" y="237743"/>
                    <a:pt x="114006" y="237743"/>
                  </a:cubicBezTo>
                  <a:lnTo>
                    <a:pt x="114006" y="237743"/>
                  </a:lnTo>
                  <a:cubicBezTo>
                    <a:pt x="51042" y="237743"/>
                    <a:pt x="0" y="186701"/>
                    <a:pt x="0" y="123738"/>
                  </a:cubicBezTo>
                  <a:lnTo>
                    <a:pt x="0" y="114006"/>
                  </a:lnTo>
                  <a:cubicBezTo>
                    <a:pt x="0" y="51042"/>
                    <a:pt x="51042" y="0"/>
                    <a:pt x="114006" y="0"/>
                  </a:cubicBezTo>
                  <a:close/>
                </a:path>
              </a:pathLst>
            </a:custGeom>
            <a:solidFill>
              <a:srgbClr val="FDCC6E"/>
            </a:solidFill>
            <a:ln cap="sq">
              <a:noFill/>
              <a:prstDash val="solid"/>
              <a:miter/>
            </a:ln>
          </p:spPr>
        </p:sp>
        <p:sp>
          <p:nvSpPr>
            <p:cNvPr name="TextBox 42" id="42"/>
            <p:cNvSpPr txBox="true"/>
            <p:nvPr/>
          </p:nvSpPr>
          <p:spPr>
            <a:xfrm>
              <a:off x="0" y="-57150"/>
              <a:ext cx="228012" cy="294893"/>
            </a:xfrm>
            <a:prstGeom prst="rect">
              <a:avLst/>
            </a:prstGeom>
          </p:spPr>
          <p:txBody>
            <a:bodyPr anchor="ctr" rtlCol="false" tIns="50800" lIns="50800" bIns="50800" rIns="50800"/>
            <a:lstStyle/>
            <a:p>
              <a:pPr algn="ctr">
                <a:lnSpc>
                  <a:spcPts val="3640"/>
                </a:lnSpc>
              </a:pPr>
            </a:p>
          </p:txBody>
        </p:sp>
      </p:grpSp>
      <p:sp>
        <p:nvSpPr>
          <p:cNvPr name="TextBox 43" id="43"/>
          <p:cNvSpPr txBox="true"/>
          <p:nvPr/>
        </p:nvSpPr>
        <p:spPr>
          <a:xfrm rot="0">
            <a:off x="4866288" y="7019163"/>
            <a:ext cx="549865" cy="542486"/>
          </a:xfrm>
          <a:prstGeom prst="rect">
            <a:avLst/>
          </a:prstGeom>
        </p:spPr>
        <p:txBody>
          <a:bodyPr anchor="t" rtlCol="false" tIns="0" lIns="0" bIns="0" rIns="0">
            <a:spAutoFit/>
          </a:bodyPr>
          <a:lstStyle/>
          <a:p>
            <a:pPr algn="ctr">
              <a:lnSpc>
                <a:spcPts val="4339"/>
              </a:lnSpc>
            </a:pPr>
            <a:r>
              <a:rPr lang="en-US" sz="3099" b="true">
                <a:solidFill>
                  <a:srgbClr val="1D2159"/>
                </a:solidFill>
                <a:latin typeface="Asap Bold"/>
                <a:ea typeface="Asap Bold"/>
                <a:cs typeface="Asap Bold"/>
                <a:sym typeface="Asap Bold"/>
              </a:rPr>
              <a:t>4</a:t>
            </a:r>
          </a:p>
        </p:txBody>
      </p:sp>
      <p:grpSp>
        <p:nvGrpSpPr>
          <p:cNvPr name="Group 44" id="44"/>
          <p:cNvGrpSpPr/>
          <p:nvPr/>
        </p:nvGrpSpPr>
        <p:grpSpPr>
          <a:xfrm rot="0">
            <a:off x="5371658" y="6882161"/>
            <a:ext cx="8903991" cy="1318028"/>
            <a:chOff x="0" y="0"/>
            <a:chExt cx="2531644" cy="374751"/>
          </a:xfrm>
        </p:grpSpPr>
        <p:sp>
          <p:nvSpPr>
            <p:cNvPr name="Freeform 45" id="45"/>
            <p:cNvSpPr/>
            <p:nvPr/>
          </p:nvSpPr>
          <p:spPr>
            <a:xfrm flipH="false" flipV="false" rot="0">
              <a:off x="0" y="0"/>
              <a:ext cx="2531644" cy="374751"/>
            </a:xfrm>
            <a:custGeom>
              <a:avLst/>
              <a:gdLst/>
              <a:ahLst/>
              <a:cxnLst/>
              <a:rect r="r" b="b" t="t" l="l"/>
              <a:pathLst>
                <a:path h="374751" w="2531644">
                  <a:moveTo>
                    <a:pt x="26954" y="0"/>
                  </a:moveTo>
                  <a:lnTo>
                    <a:pt x="2504690" y="0"/>
                  </a:lnTo>
                  <a:cubicBezTo>
                    <a:pt x="2519576" y="0"/>
                    <a:pt x="2531644" y="12068"/>
                    <a:pt x="2531644" y="26954"/>
                  </a:cubicBezTo>
                  <a:lnTo>
                    <a:pt x="2531644" y="347797"/>
                  </a:lnTo>
                  <a:cubicBezTo>
                    <a:pt x="2531644" y="362683"/>
                    <a:pt x="2519576" y="374751"/>
                    <a:pt x="2504690" y="374751"/>
                  </a:cubicBezTo>
                  <a:lnTo>
                    <a:pt x="26954" y="374751"/>
                  </a:lnTo>
                  <a:cubicBezTo>
                    <a:pt x="12068" y="374751"/>
                    <a:pt x="0" y="362683"/>
                    <a:pt x="0" y="347797"/>
                  </a:cubicBezTo>
                  <a:lnTo>
                    <a:pt x="0" y="26954"/>
                  </a:lnTo>
                  <a:cubicBezTo>
                    <a:pt x="0" y="12068"/>
                    <a:pt x="12068" y="0"/>
                    <a:pt x="26954" y="0"/>
                  </a:cubicBezTo>
                  <a:close/>
                </a:path>
              </a:pathLst>
            </a:custGeom>
            <a:solidFill>
              <a:srgbClr val="D5EDF1"/>
            </a:solidFill>
            <a:ln w="38100" cap="rnd">
              <a:solidFill>
                <a:srgbClr val="000000"/>
              </a:solidFill>
              <a:prstDash val="solid"/>
              <a:round/>
            </a:ln>
          </p:spPr>
        </p:sp>
        <p:sp>
          <p:nvSpPr>
            <p:cNvPr name="TextBox 46" id="46"/>
            <p:cNvSpPr txBox="true"/>
            <p:nvPr/>
          </p:nvSpPr>
          <p:spPr>
            <a:xfrm>
              <a:off x="0" y="-57150"/>
              <a:ext cx="2531644" cy="431901"/>
            </a:xfrm>
            <a:prstGeom prst="rect">
              <a:avLst/>
            </a:prstGeom>
          </p:spPr>
          <p:txBody>
            <a:bodyPr anchor="ctr" rtlCol="false" tIns="50800" lIns="50800" bIns="50800" rIns="50800"/>
            <a:lstStyle/>
            <a:p>
              <a:pPr algn="ctr">
                <a:lnSpc>
                  <a:spcPts val="3640"/>
                </a:lnSpc>
              </a:pPr>
            </a:p>
          </p:txBody>
        </p:sp>
      </p:grpSp>
      <p:sp>
        <p:nvSpPr>
          <p:cNvPr name="TextBox 47" id="47"/>
          <p:cNvSpPr txBox="true"/>
          <p:nvPr/>
        </p:nvSpPr>
        <p:spPr>
          <a:xfrm rot="0">
            <a:off x="5705271" y="7221248"/>
            <a:ext cx="5853041" cy="542486"/>
          </a:xfrm>
          <a:prstGeom prst="rect">
            <a:avLst/>
          </a:prstGeom>
        </p:spPr>
        <p:txBody>
          <a:bodyPr anchor="t" rtlCol="false" tIns="0" lIns="0" bIns="0" rIns="0">
            <a:spAutoFit/>
          </a:bodyPr>
          <a:lstStyle/>
          <a:p>
            <a:pPr algn="l">
              <a:lnSpc>
                <a:spcPts val="4339"/>
              </a:lnSpc>
              <a:spcBef>
                <a:spcPct val="0"/>
              </a:spcBef>
            </a:pPr>
            <a:r>
              <a:rPr lang="en-US" b="true" sz="3099">
                <a:solidFill>
                  <a:srgbClr val="1D2159"/>
                </a:solidFill>
                <a:latin typeface="Asap Bold"/>
                <a:ea typeface="Asap Bold"/>
                <a:cs typeface="Asap Bold"/>
                <a:sym typeface="Asap Bold"/>
              </a:rPr>
              <a:t>Chưa quản lý hình thức trả lãi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2903" y="4535252"/>
            <a:ext cx="18933806" cy="6277575"/>
            <a:chOff x="0" y="0"/>
            <a:chExt cx="2381834" cy="789706"/>
          </a:xfrm>
        </p:grpSpPr>
        <p:sp>
          <p:nvSpPr>
            <p:cNvPr name="Freeform 3" id="3"/>
            <p:cNvSpPr/>
            <p:nvPr/>
          </p:nvSpPr>
          <p:spPr>
            <a:xfrm flipH="false" flipV="false" rot="0">
              <a:off x="0" y="0"/>
              <a:ext cx="2381834" cy="789706"/>
            </a:xfrm>
            <a:custGeom>
              <a:avLst/>
              <a:gdLst/>
              <a:ahLst/>
              <a:cxnLst/>
              <a:rect r="r" b="b" t="t" l="l"/>
              <a:pathLst>
                <a:path h="789706" w="2381834">
                  <a:moveTo>
                    <a:pt x="0" y="0"/>
                  </a:moveTo>
                  <a:lnTo>
                    <a:pt x="2381834" y="0"/>
                  </a:lnTo>
                  <a:lnTo>
                    <a:pt x="2381834" y="789706"/>
                  </a:lnTo>
                  <a:lnTo>
                    <a:pt x="0" y="789706"/>
                  </a:lnTo>
                  <a:close/>
                </a:path>
              </a:pathLst>
            </a:custGeom>
            <a:blipFill>
              <a:blip r:embed="rId2"/>
              <a:stretch>
                <a:fillRect l="0" t="-90746" r="0" b="-20003"/>
              </a:stretch>
            </a:blipFill>
          </p:spPr>
        </p:sp>
      </p:grpSp>
      <p:grpSp>
        <p:nvGrpSpPr>
          <p:cNvPr name="Group 4" id="4"/>
          <p:cNvGrpSpPr/>
          <p:nvPr/>
        </p:nvGrpSpPr>
        <p:grpSpPr>
          <a:xfrm rot="0">
            <a:off x="2591376" y="3918853"/>
            <a:ext cx="865731" cy="902682"/>
            <a:chOff x="0" y="0"/>
            <a:chExt cx="228012" cy="237743"/>
          </a:xfrm>
        </p:grpSpPr>
        <p:sp>
          <p:nvSpPr>
            <p:cNvPr name="Freeform 5" id="5"/>
            <p:cNvSpPr/>
            <p:nvPr/>
          </p:nvSpPr>
          <p:spPr>
            <a:xfrm flipH="false" flipV="false" rot="0">
              <a:off x="0" y="0"/>
              <a:ext cx="228012" cy="237743"/>
            </a:xfrm>
            <a:custGeom>
              <a:avLst/>
              <a:gdLst/>
              <a:ahLst/>
              <a:cxnLst/>
              <a:rect r="r" b="b" t="t" l="l"/>
              <a:pathLst>
                <a:path h="237743" w="228012">
                  <a:moveTo>
                    <a:pt x="114006" y="0"/>
                  </a:moveTo>
                  <a:lnTo>
                    <a:pt x="114006" y="0"/>
                  </a:lnTo>
                  <a:cubicBezTo>
                    <a:pt x="176969" y="0"/>
                    <a:pt x="228012" y="51042"/>
                    <a:pt x="228012" y="114006"/>
                  </a:cubicBezTo>
                  <a:lnTo>
                    <a:pt x="228012" y="123738"/>
                  </a:lnTo>
                  <a:cubicBezTo>
                    <a:pt x="228012" y="186701"/>
                    <a:pt x="176969" y="237743"/>
                    <a:pt x="114006" y="237743"/>
                  </a:cubicBezTo>
                  <a:lnTo>
                    <a:pt x="114006" y="237743"/>
                  </a:lnTo>
                  <a:cubicBezTo>
                    <a:pt x="51042" y="237743"/>
                    <a:pt x="0" y="186701"/>
                    <a:pt x="0" y="123738"/>
                  </a:cubicBezTo>
                  <a:lnTo>
                    <a:pt x="0" y="114006"/>
                  </a:lnTo>
                  <a:cubicBezTo>
                    <a:pt x="0" y="51042"/>
                    <a:pt x="51042" y="0"/>
                    <a:pt x="114006" y="0"/>
                  </a:cubicBezTo>
                  <a:close/>
                </a:path>
              </a:pathLst>
            </a:custGeom>
            <a:solidFill>
              <a:srgbClr val="FDCC6E"/>
            </a:solidFill>
            <a:ln cap="sq">
              <a:noFill/>
              <a:prstDash val="solid"/>
              <a:miter/>
            </a:ln>
          </p:spPr>
        </p:sp>
        <p:sp>
          <p:nvSpPr>
            <p:cNvPr name="TextBox 6" id="6"/>
            <p:cNvSpPr txBox="true"/>
            <p:nvPr/>
          </p:nvSpPr>
          <p:spPr>
            <a:xfrm>
              <a:off x="0" y="-57150"/>
              <a:ext cx="228012" cy="29489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057056" y="3920892"/>
            <a:ext cx="5017523" cy="2441136"/>
            <a:chOff x="0" y="0"/>
            <a:chExt cx="1321488" cy="642933"/>
          </a:xfrm>
        </p:grpSpPr>
        <p:sp>
          <p:nvSpPr>
            <p:cNvPr name="Freeform 8" id="8"/>
            <p:cNvSpPr/>
            <p:nvPr/>
          </p:nvSpPr>
          <p:spPr>
            <a:xfrm flipH="false" flipV="false" rot="0">
              <a:off x="0" y="0"/>
              <a:ext cx="1321488" cy="642933"/>
            </a:xfrm>
            <a:custGeom>
              <a:avLst/>
              <a:gdLst/>
              <a:ahLst/>
              <a:cxnLst/>
              <a:rect r="r" b="b" t="t" l="l"/>
              <a:pathLst>
                <a:path h="642933" w="1321488">
                  <a:moveTo>
                    <a:pt x="47832" y="0"/>
                  </a:moveTo>
                  <a:lnTo>
                    <a:pt x="1273655" y="0"/>
                  </a:lnTo>
                  <a:cubicBezTo>
                    <a:pt x="1300072" y="0"/>
                    <a:pt x="1321488" y="21415"/>
                    <a:pt x="1321488" y="47832"/>
                  </a:cubicBezTo>
                  <a:lnTo>
                    <a:pt x="1321488" y="595101"/>
                  </a:lnTo>
                  <a:cubicBezTo>
                    <a:pt x="1321488" y="621518"/>
                    <a:pt x="1300072" y="642933"/>
                    <a:pt x="1273655" y="642933"/>
                  </a:cubicBezTo>
                  <a:lnTo>
                    <a:pt x="47832" y="642933"/>
                  </a:lnTo>
                  <a:cubicBezTo>
                    <a:pt x="21415" y="642933"/>
                    <a:pt x="0" y="621518"/>
                    <a:pt x="0" y="595101"/>
                  </a:cubicBezTo>
                  <a:lnTo>
                    <a:pt x="0" y="47832"/>
                  </a:lnTo>
                  <a:cubicBezTo>
                    <a:pt x="0" y="21415"/>
                    <a:pt x="21415" y="0"/>
                    <a:pt x="47832" y="0"/>
                  </a:cubicBezTo>
                  <a:close/>
                </a:path>
              </a:pathLst>
            </a:custGeom>
            <a:solidFill>
              <a:srgbClr val="D5EDF1"/>
            </a:solidFill>
            <a:ln cap="rnd">
              <a:noFill/>
              <a:prstDash val="solid"/>
              <a:round/>
            </a:ln>
          </p:spPr>
        </p:sp>
        <p:sp>
          <p:nvSpPr>
            <p:cNvPr name="TextBox 9" id="9"/>
            <p:cNvSpPr txBox="true"/>
            <p:nvPr/>
          </p:nvSpPr>
          <p:spPr>
            <a:xfrm>
              <a:off x="0" y="-57150"/>
              <a:ext cx="1321488" cy="700083"/>
            </a:xfrm>
            <a:prstGeom prst="rect">
              <a:avLst/>
            </a:prstGeom>
          </p:spPr>
          <p:txBody>
            <a:bodyPr anchor="ctr" rtlCol="false" tIns="50800" lIns="50800" bIns="50800" rIns="50800"/>
            <a:lstStyle/>
            <a:p>
              <a:pPr algn="ctr">
                <a:lnSpc>
                  <a:spcPts val="3219"/>
                </a:lnSpc>
              </a:pPr>
              <a:r>
                <a:rPr lang="en-US" sz="2299" b="true">
                  <a:solidFill>
                    <a:srgbClr val="1D2159"/>
                  </a:solidFill>
                  <a:latin typeface="Poppins Bold"/>
                  <a:ea typeface="Poppins Bold"/>
                  <a:cs typeface="Poppins Bold"/>
                  <a:sym typeface="Poppins Bold"/>
                </a:rPr>
                <a:t>Cải thiện quy trình thẩm định </a:t>
              </a:r>
            </a:p>
            <a:p>
              <a:pPr algn="ctr">
                <a:lnSpc>
                  <a:spcPts val="3219"/>
                </a:lnSpc>
              </a:pPr>
              <a:r>
                <a:rPr lang="en-US" sz="2299" b="true">
                  <a:solidFill>
                    <a:srgbClr val="1D2159"/>
                  </a:solidFill>
                  <a:latin typeface="Poppins Bold"/>
                  <a:ea typeface="Poppins Bold"/>
                  <a:cs typeface="Poppins Bold"/>
                  <a:sym typeface="Poppins Bold"/>
                </a:rPr>
                <a:t>tín dụng </a:t>
              </a:r>
            </a:p>
          </p:txBody>
        </p:sp>
      </p:grpSp>
      <p:grpSp>
        <p:nvGrpSpPr>
          <p:cNvPr name="Group 10" id="10"/>
          <p:cNvGrpSpPr/>
          <p:nvPr/>
        </p:nvGrpSpPr>
        <p:grpSpPr>
          <a:xfrm rot="0">
            <a:off x="2551380" y="6815124"/>
            <a:ext cx="865731" cy="902682"/>
            <a:chOff x="0" y="0"/>
            <a:chExt cx="228012" cy="237743"/>
          </a:xfrm>
        </p:grpSpPr>
        <p:sp>
          <p:nvSpPr>
            <p:cNvPr name="Freeform 11" id="11"/>
            <p:cNvSpPr/>
            <p:nvPr/>
          </p:nvSpPr>
          <p:spPr>
            <a:xfrm flipH="false" flipV="false" rot="0">
              <a:off x="0" y="0"/>
              <a:ext cx="228012" cy="237743"/>
            </a:xfrm>
            <a:custGeom>
              <a:avLst/>
              <a:gdLst/>
              <a:ahLst/>
              <a:cxnLst/>
              <a:rect r="r" b="b" t="t" l="l"/>
              <a:pathLst>
                <a:path h="237743" w="228012">
                  <a:moveTo>
                    <a:pt x="114006" y="0"/>
                  </a:moveTo>
                  <a:lnTo>
                    <a:pt x="114006" y="0"/>
                  </a:lnTo>
                  <a:cubicBezTo>
                    <a:pt x="176969" y="0"/>
                    <a:pt x="228012" y="51042"/>
                    <a:pt x="228012" y="114006"/>
                  </a:cubicBezTo>
                  <a:lnTo>
                    <a:pt x="228012" y="123738"/>
                  </a:lnTo>
                  <a:cubicBezTo>
                    <a:pt x="228012" y="186701"/>
                    <a:pt x="176969" y="237743"/>
                    <a:pt x="114006" y="237743"/>
                  </a:cubicBezTo>
                  <a:lnTo>
                    <a:pt x="114006" y="237743"/>
                  </a:lnTo>
                  <a:cubicBezTo>
                    <a:pt x="51042" y="237743"/>
                    <a:pt x="0" y="186701"/>
                    <a:pt x="0" y="123738"/>
                  </a:cubicBezTo>
                  <a:lnTo>
                    <a:pt x="0" y="114006"/>
                  </a:lnTo>
                  <a:cubicBezTo>
                    <a:pt x="0" y="51042"/>
                    <a:pt x="51042" y="0"/>
                    <a:pt x="114006" y="0"/>
                  </a:cubicBezTo>
                  <a:close/>
                </a:path>
              </a:pathLst>
            </a:custGeom>
            <a:solidFill>
              <a:srgbClr val="FDCC6E"/>
            </a:solidFill>
            <a:ln cap="sq">
              <a:noFill/>
              <a:prstDash val="solid"/>
              <a:miter/>
            </a:ln>
          </p:spPr>
        </p:sp>
        <p:sp>
          <p:nvSpPr>
            <p:cNvPr name="TextBox 12" id="12"/>
            <p:cNvSpPr txBox="true"/>
            <p:nvPr/>
          </p:nvSpPr>
          <p:spPr>
            <a:xfrm>
              <a:off x="0" y="-57150"/>
              <a:ext cx="228012" cy="29489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097052" y="6815124"/>
            <a:ext cx="5017523" cy="2441136"/>
            <a:chOff x="0" y="0"/>
            <a:chExt cx="1321488" cy="642933"/>
          </a:xfrm>
        </p:grpSpPr>
        <p:sp>
          <p:nvSpPr>
            <p:cNvPr name="Freeform 14" id="14"/>
            <p:cNvSpPr/>
            <p:nvPr/>
          </p:nvSpPr>
          <p:spPr>
            <a:xfrm flipH="false" flipV="false" rot="0">
              <a:off x="0" y="0"/>
              <a:ext cx="1321488" cy="642933"/>
            </a:xfrm>
            <a:custGeom>
              <a:avLst/>
              <a:gdLst/>
              <a:ahLst/>
              <a:cxnLst/>
              <a:rect r="r" b="b" t="t" l="l"/>
              <a:pathLst>
                <a:path h="642933" w="1321488">
                  <a:moveTo>
                    <a:pt x="47832" y="0"/>
                  </a:moveTo>
                  <a:lnTo>
                    <a:pt x="1273655" y="0"/>
                  </a:lnTo>
                  <a:cubicBezTo>
                    <a:pt x="1300072" y="0"/>
                    <a:pt x="1321488" y="21415"/>
                    <a:pt x="1321488" y="47832"/>
                  </a:cubicBezTo>
                  <a:lnTo>
                    <a:pt x="1321488" y="595101"/>
                  </a:lnTo>
                  <a:cubicBezTo>
                    <a:pt x="1321488" y="621518"/>
                    <a:pt x="1300072" y="642933"/>
                    <a:pt x="1273655" y="642933"/>
                  </a:cubicBezTo>
                  <a:lnTo>
                    <a:pt x="47832" y="642933"/>
                  </a:lnTo>
                  <a:cubicBezTo>
                    <a:pt x="21415" y="642933"/>
                    <a:pt x="0" y="621518"/>
                    <a:pt x="0" y="595101"/>
                  </a:cubicBezTo>
                  <a:lnTo>
                    <a:pt x="0" y="47832"/>
                  </a:lnTo>
                  <a:cubicBezTo>
                    <a:pt x="0" y="21415"/>
                    <a:pt x="21415" y="0"/>
                    <a:pt x="47832" y="0"/>
                  </a:cubicBezTo>
                  <a:close/>
                </a:path>
              </a:pathLst>
            </a:custGeom>
            <a:solidFill>
              <a:srgbClr val="D5EDF1"/>
            </a:solidFill>
            <a:ln cap="rnd">
              <a:noFill/>
              <a:prstDash val="solid"/>
              <a:round/>
            </a:ln>
          </p:spPr>
        </p:sp>
        <p:sp>
          <p:nvSpPr>
            <p:cNvPr name="TextBox 15" id="15"/>
            <p:cNvSpPr txBox="true"/>
            <p:nvPr/>
          </p:nvSpPr>
          <p:spPr>
            <a:xfrm>
              <a:off x="0" y="-57150"/>
              <a:ext cx="1321488" cy="700083"/>
            </a:xfrm>
            <a:prstGeom prst="rect">
              <a:avLst/>
            </a:prstGeom>
          </p:spPr>
          <p:txBody>
            <a:bodyPr anchor="ctr" rtlCol="false" tIns="50800" lIns="50800" bIns="50800" rIns="50800"/>
            <a:lstStyle/>
            <a:p>
              <a:pPr algn="ctr">
                <a:lnSpc>
                  <a:spcPts val="3219"/>
                </a:lnSpc>
              </a:pPr>
              <a:r>
                <a:rPr lang="en-US" sz="2299" b="true">
                  <a:solidFill>
                    <a:srgbClr val="1D2159"/>
                  </a:solidFill>
                  <a:latin typeface="Poppins Bold"/>
                  <a:ea typeface="Poppins Bold"/>
                  <a:cs typeface="Poppins Bold"/>
                  <a:sym typeface="Poppins Bold"/>
                </a:rPr>
                <a:t>Tăng cường quản lý sau vay</a:t>
              </a:r>
            </a:p>
          </p:txBody>
        </p:sp>
      </p:grpSp>
      <p:grpSp>
        <p:nvGrpSpPr>
          <p:cNvPr name="Group 16" id="16"/>
          <p:cNvGrpSpPr/>
          <p:nvPr/>
        </p:nvGrpSpPr>
        <p:grpSpPr>
          <a:xfrm rot="0">
            <a:off x="10253417" y="3918853"/>
            <a:ext cx="865731" cy="902682"/>
            <a:chOff x="0" y="0"/>
            <a:chExt cx="228012" cy="237743"/>
          </a:xfrm>
        </p:grpSpPr>
        <p:sp>
          <p:nvSpPr>
            <p:cNvPr name="Freeform 17" id="17"/>
            <p:cNvSpPr/>
            <p:nvPr/>
          </p:nvSpPr>
          <p:spPr>
            <a:xfrm flipH="false" flipV="false" rot="0">
              <a:off x="0" y="0"/>
              <a:ext cx="228012" cy="237743"/>
            </a:xfrm>
            <a:custGeom>
              <a:avLst/>
              <a:gdLst/>
              <a:ahLst/>
              <a:cxnLst/>
              <a:rect r="r" b="b" t="t" l="l"/>
              <a:pathLst>
                <a:path h="237743" w="228012">
                  <a:moveTo>
                    <a:pt x="114006" y="0"/>
                  </a:moveTo>
                  <a:lnTo>
                    <a:pt x="114006" y="0"/>
                  </a:lnTo>
                  <a:cubicBezTo>
                    <a:pt x="176969" y="0"/>
                    <a:pt x="228012" y="51042"/>
                    <a:pt x="228012" y="114006"/>
                  </a:cubicBezTo>
                  <a:lnTo>
                    <a:pt x="228012" y="123738"/>
                  </a:lnTo>
                  <a:cubicBezTo>
                    <a:pt x="228012" y="186701"/>
                    <a:pt x="176969" y="237743"/>
                    <a:pt x="114006" y="237743"/>
                  </a:cubicBezTo>
                  <a:lnTo>
                    <a:pt x="114006" y="237743"/>
                  </a:lnTo>
                  <a:cubicBezTo>
                    <a:pt x="51042" y="237743"/>
                    <a:pt x="0" y="186701"/>
                    <a:pt x="0" y="123738"/>
                  </a:cubicBezTo>
                  <a:lnTo>
                    <a:pt x="0" y="114006"/>
                  </a:lnTo>
                  <a:cubicBezTo>
                    <a:pt x="0" y="51042"/>
                    <a:pt x="51042" y="0"/>
                    <a:pt x="114006" y="0"/>
                  </a:cubicBezTo>
                  <a:close/>
                </a:path>
              </a:pathLst>
            </a:custGeom>
            <a:solidFill>
              <a:srgbClr val="FDCC6E"/>
            </a:solidFill>
            <a:ln cap="sq">
              <a:noFill/>
              <a:prstDash val="solid"/>
              <a:miter/>
            </a:ln>
          </p:spPr>
        </p:sp>
        <p:sp>
          <p:nvSpPr>
            <p:cNvPr name="TextBox 18" id="18"/>
            <p:cNvSpPr txBox="true"/>
            <p:nvPr/>
          </p:nvSpPr>
          <p:spPr>
            <a:xfrm>
              <a:off x="0" y="-66675"/>
              <a:ext cx="228012" cy="304418"/>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10719097" y="3920892"/>
            <a:ext cx="5017523" cy="2441136"/>
            <a:chOff x="0" y="0"/>
            <a:chExt cx="1321488" cy="642933"/>
          </a:xfrm>
        </p:grpSpPr>
        <p:sp>
          <p:nvSpPr>
            <p:cNvPr name="Freeform 20" id="20"/>
            <p:cNvSpPr/>
            <p:nvPr/>
          </p:nvSpPr>
          <p:spPr>
            <a:xfrm flipH="false" flipV="false" rot="0">
              <a:off x="0" y="0"/>
              <a:ext cx="1321488" cy="642933"/>
            </a:xfrm>
            <a:custGeom>
              <a:avLst/>
              <a:gdLst/>
              <a:ahLst/>
              <a:cxnLst/>
              <a:rect r="r" b="b" t="t" l="l"/>
              <a:pathLst>
                <a:path h="642933" w="1321488">
                  <a:moveTo>
                    <a:pt x="47832" y="0"/>
                  </a:moveTo>
                  <a:lnTo>
                    <a:pt x="1273655" y="0"/>
                  </a:lnTo>
                  <a:cubicBezTo>
                    <a:pt x="1300072" y="0"/>
                    <a:pt x="1321488" y="21415"/>
                    <a:pt x="1321488" y="47832"/>
                  </a:cubicBezTo>
                  <a:lnTo>
                    <a:pt x="1321488" y="595101"/>
                  </a:lnTo>
                  <a:cubicBezTo>
                    <a:pt x="1321488" y="621518"/>
                    <a:pt x="1300072" y="642933"/>
                    <a:pt x="1273655" y="642933"/>
                  </a:cubicBezTo>
                  <a:lnTo>
                    <a:pt x="47832" y="642933"/>
                  </a:lnTo>
                  <a:cubicBezTo>
                    <a:pt x="21415" y="642933"/>
                    <a:pt x="0" y="621518"/>
                    <a:pt x="0" y="595101"/>
                  </a:cubicBezTo>
                  <a:lnTo>
                    <a:pt x="0" y="47832"/>
                  </a:lnTo>
                  <a:cubicBezTo>
                    <a:pt x="0" y="21415"/>
                    <a:pt x="21415" y="0"/>
                    <a:pt x="47832" y="0"/>
                  </a:cubicBezTo>
                  <a:close/>
                </a:path>
              </a:pathLst>
            </a:custGeom>
            <a:solidFill>
              <a:srgbClr val="D5EDF1"/>
            </a:solidFill>
            <a:ln cap="rnd">
              <a:noFill/>
              <a:prstDash val="solid"/>
              <a:round/>
            </a:ln>
          </p:spPr>
        </p:sp>
        <p:sp>
          <p:nvSpPr>
            <p:cNvPr name="TextBox 21" id="21"/>
            <p:cNvSpPr txBox="true"/>
            <p:nvPr/>
          </p:nvSpPr>
          <p:spPr>
            <a:xfrm>
              <a:off x="0" y="-57150"/>
              <a:ext cx="1321488" cy="700083"/>
            </a:xfrm>
            <a:prstGeom prst="rect">
              <a:avLst/>
            </a:prstGeom>
          </p:spPr>
          <p:txBody>
            <a:bodyPr anchor="ctr" rtlCol="false" tIns="50800" lIns="50800" bIns="50800" rIns="50800"/>
            <a:lstStyle/>
            <a:p>
              <a:pPr algn="ctr">
                <a:lnSpc>
                  <a:spcPts val="3079"/>
                </a:lnSpc>
              </a:pPr>
              <a:r>
                <a:rPr lang="en-US" sz="2199" b="true">
                  <a:solidFill>
                    <a:srgbClr val="1D2159"/>
                  </a:solidFill>
                  <a:latin typeface="Poppins Bold"/>
                  <a:ea typeface="Poppins Bold"/>
                  <a:cs typeface="Poppins Bold"/>
                  <a:sym typeface="Poppins Bold"/>
                </a:rPr>
                <a:t>Nâng cao nhận thức và Hỗ trợ khách hàng tái cấu trúc khoản vay</a:t>
              </a:r>
            </a:p>
          </p:txBody>
        </p:sp>
      </p:grpSp>
      <p:grpSp>
        <p:nvGrpSpPr>
          <p:cNvPr name="Group 22" id="22"/>
          <p:cNvGrpSpPr/>
          <p:nvPr/>
        </p:nvGrpSpPr>
        <p:grpSpPr>
          <a:xfrm rot="0">
            <a:off x="10253417" y="6815124"/>
            <a:ext cx="865731" cy="902682"/>
            <a:chOff x="0" y="0"/>
            <a:chExt cx="228012" cy="237743"/>
          </a:xfrm>
        </p:grpSpPr>
        <p:sp>
          <p:nvSpPr>
            <p:cNvPr name="Freeform 23" id="23"/>
            <p:cNvSpPr/>
            <p:nvPr/>
          </p:nvSpPr>
          <p:spPr>
            <a:xfrm flipH="false" flipV="false" rot="0">
              <a:off x="0" y="0"/>
              <a:ext cx="228012" cy="237743"/>
            </a:xfrm>
            <a:custGeom>
              <a:avLst/>
              <a:gdLst/>
              <a:ahLst/>
              <a:cxnLst/>
              <a:rect r="r" b="b" t="t" l="l"/>
              <a:pathLst>
                <a:path h="237743" w="228012">
                  <a:moveTo>
                    <a:pt x="114006" y="0"/>
                  </a:moveTo>
                  <a:lnTo>
                    <a:pt x="114006" y="0"/>
                  </a:lnTo>
                  <a:cubicBezTo>
                    <a:pt x="176969" y="0"/>
                    <a:pt x="228012" y="51042"/>
                    <a:pt x="228012" y="114006"/>
                  </a:cubicBezTo>
                  <a:lnTo>
                    <a:pt x="228012" y="123738"/>
                  </a:lnTo>
                  <a:cubicBezTo>
                    <a:pt x="228012" y="186701"/>
                    <a:pt x="176969" y="237743"/>
                    <a:pt x="114006" y="237743"/>
                  </a:cubicBezTo>
                  <a:lnTo>
                    <a:pt x="114006" y="237743"/>
                  </a:lnTo>
                  <a:cubicBezTo>
                    <a:pt x="51042" y="237743"/>
                    <a:pt x="0" y="186701"/>
                    <a:pt x="0" y="123738"/>
                  </a:cubicBezTo>
                  <a:lnTo>
                    <a:pt x="0" y="114006"/>
                  </a:lnTo>
                  <a:cubicBezTo>
                    <a:pt x="0" y="51042"/>
                    <a:pt x="51042" y="0"/>
                    <a:pt x="114006" y="0"/>
                  </a:cubicBezTo>
                  <a:close/>
                </a:path>
              </a:pathLst>
            </a:custGeom>
            <a:solidFill>
              <a:srgbClr val="FDCC6E"/>
            </a:solidFill>
            <a:ln cap="sq">
              <a:noFill/>
              <a:prstDash val="solid"/>
              <a:miter/>
            </a:ln>
          </p:spPr>
        </p:sp>
        <p:sp>
          <p:nvSpPr>
            <p:cNvPr name="TextBox 24" id="24"/>
            <p:cNvSpPr txBox="true"/>
            <p:nvPr/>
          </p:nvSpPr>
          <p:spPr>
            <a:xfrm>
              <a:off x="0" y="-66675"/>
              <a:ext cx="228012" cy="304418"/>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10719097" y="6817164"/>
            <a:ext cx="5017523" cy="2441136"/>
            <a:chOff x="0" y="0"/>
            <a:chExt cx="1321488" cy="642933"/>
          </a:xfrm>
        </p:grpSpPr>
        <p:sp>
          <p:nvSpPr>
            <p:cNvPr name="Freeform 26" id="26"/>
            <p:cNvSpPr/>
            <p:nvPr/>
          </p:nvSpPr>
          <p:spPr>
            <a:xfrm flipH="false" flipV="false" rot="0">
              <a:off x="0" y="0"/>
              <a:ext cx="1321488" cy="642933"/>
            </a:xfrm>
            <a:custGeom>
              <a:avLst/>
              <a:gdLst/>
              <a:ahLst/>
              <a:cxnLst/>
              <a:rect r="r" b="b" t="t" l="l"/>
              <a:pathLst>
                <a:path h="642933" w="1321488">
                  <a:moveTo>
                    <a:pt x="47832" y="0"/>
                  </a:moveTo>
                  <a:lnTo>
                    <a:pt x="1273655" y="0"/>
                  </a:lnTo>
                  <a:cubicBezTo>
                    <a:pt x="1300072" y="0"/>
                    <a:pt x="1321488" y="21415"/>
                    <a:pt x="1321488" y="47832"/>
                  </a:cubicBezTo>
                  <a:lnTo>
                    <a:pt x="1321488" y="595101"/>
                  </a:lnTo>
                  <a:cubicBezTo>
                    <a:pt x="1321488" y="621518"/>
                    <a:pt x="1300072" y="642933"/>
                    <a:pt x="1273655" y="642933"/>
                  </a:cubicBezTo>
                  <a:lnTo>
                    <a:pt x="47832" y="642933"/>
                  </a:lnTo>
                  <a:cubicBezTo>
                    <a:pt x="21415" y="642933"/>
                    <a:pt x="0" y="621518"/>
                    <a:pt x="0" y="595101"/>
                  </a:cubicBezTo>
                  <a:lnTo>
                    <a:pt x="0" y="47832"/>
                  </a:lnTo>
                  <a:cubicBezTo>
                    <a:pt x="0" y="21415"/>
                    <a:pt x="21415" y="0"/>
                    <a:pt x="47832" y="0"/>
                  </a:cubicBezTo>
                  <a:close/>
                </a:path>
              </a:pathLst>
            </a:custGeom>
            <a:solidFill>
              <a:srgbClr val="D5EDF1"/>
            </a:solidFill>
            <a:ln cap="rnd">
              <a:noFill/>
              <a:prstDash val="solid"/>
              <a:round/>
            </a:ln>
          </p:spPr>
        </p:sp>
        <p:sp>
          <p:nvSpPr>
            <p:cNvPr name="TextBox 27" id="27"/>
            <p:cNvSpPr txBox="true"/>
            <p:nvPr/>
          </p:nvSpPr>
          <p:spPr>
            <a:xfrm>
              <a:off x="0" y="-57150"/>
              <a:ext cx="1321488" cy="700083"/>
            </a:xfrm>
            <a:prstGeom prst="rect">
              <a:avLst/>
            </a:prstGeom>
          </p:spPr>
          <p:txBody>
            <a:bodyPr anchor="ctr" rtlCol="false" tIns="50800" lIns="50800" bIns="50800" rIns="50800"/>
            <a:lstStyle/>
            <a:p>
              <a:pPr algn="ctr">
                <a:lnSpc>
                  <a:spcPts val="3219"/>
                </a:lnSpc>
              </a:pPr>
              <a:r>
                <a:rPr lang="en-US" sz="2299" b="true">
                  <a:solidFill>
                    <a:srgbClr val="1D2159"/>
                  </a:solidFill>
                  <a:latin typeface="Poppins Bold"/>
                  <a:ea typeface="Poppins Bold"/>
                  <a:cs typeface="Poppins Bold"/>
                  <a:sym typeface="Poppins Bold"/>
                </a:rPr>
                <a:t>Điều chỉnh chính sách sản phẩm tín dụng và hình thức trả lãi</a:t>
              </a:r>
            </a:p>
          </p:txBody>
        </p:sp>
      </p:grpSp>
      <p:sp>
        <p:nvSpPr>
          <p:cNvPr name="TextBox 28" id="28"/>
          <p:cNvSpPr txBox="true"/>
          <p:nvPr/>
        </p:nvSpPr>
        <p:spPr>
          <a:xfrm rot="0">
            <a:off x="1759142" y="1262730"/>
            <a:ext cx="15646359" cy="1286179"/>
          </a:xfrm>
          <a:prstGeom prst="rect">
            <a:avLst/>
          </a:prstGeom>
        </p:spPr>
        <p:txBody>
          <a:bodyPr anchor="t" rtlCol="false" tIns="0" lIns="0" bIns="0" rIns="0">
            <a:spAutoFit/>
          </a:bodyPr>
          <a:lstStyle/>
          <a:p>
            <a:pPr algn="ctr">
              <a:lnSpc>
                <a:spcPts val="10483"/>
              </a:lnSpc>
            </a:pPr>
            <a:r>
              <a:rPr lang="en-US" sz="7488" b="true">
                <a:solidFill>
                  <a:srgbClr val="1D2159"/>
                </a:solidFill>
                <a:latin typeface="Asap Bold"/>
                <a:ea typeface="Asap Bold"/>
                <a:cs typeface="Asap Bold"/>
                <a:sym typeface="Asap Bold"/>
              </a:rPr>
              <a:t>Đánh giá và đề xuất giải pháp</a:t>
            </a:r>
          </a:p>
        </p:txBody>
      </p:sp>
      <p:sp>
        <p:nvSpPr>
          <p:cNvPr name="TextBox 29" id="29"/>
          <p:cNvSpPr txBox="true"/>
          <p:nvPr/>
        </p:nvSpPr>
        <p:spPr>
          <a:xfrm rot="0">
            <a:off x="2551380" y="4063291"/>
            <a:ext cx="593609" cy="542925"/>
          </a:xfrm>
          <a:prstGeom prst="rect">
            <a:avLst/>
          </a:prstGeom>
        </p:spPr>
        <p:txBody>
          <a:bodyPr anchor="t" rtlCol="false" tIns="0" lIns="0" bIns="0" rIns="0">
            <a:spAutoFit/>
          </a:bodyPr>
          <a:lstStyle/>
          <a:p>
            <a:pPr algn="ctr">
              <a:lnSpc>
                <a:spcPts val="4200"/>
              </a:lnSpc>
            </a:pPr>
            <a:r>
              <a:rPr lang="en-US" sz="3000" b="true">
                <a:solidFill>
                  <a:srgbClr val="1D2159"/>
                </a:solidFill>
                <a:latin typeface="Poppins Bold"/>
                <a:ea typeface="Poppins Bold"/>
                <a:cs typeface="Poppins Bold"/>
                <a:sym typeface="Poppins Bold"/>
              </a:rPr>
              <a:t>1</a:t>
            </a:r>
          </a:p>
        </p:txBody>
      </p:sp>
      <p:sp>
        <p:nvSpPr>
          <p:cNvPr name="TextBox 30" id="30"/>
          <p:cNvSpPr txBox="true"/>
          <p:nvPr/>
        </p:nvSpPr>
        <p:spPr>
          <a:xfrm rot="0">
            <a:off x="2591376" y="6957523"/>
            <a:ext cx="593609" cy="542925"/>
          </a:xfrm>
          <a:prstGeom prst="rect">
            <a:avLst/>
          </a:prstGeom>
        </p:spPr>
        <p:txBody>
          <a:bodyPr anchor="t" rtlCol="false" tIns="0" lIns="0" bIns="0" rIns="0">
            <a:spAutoFit/>
          </a:bodyPr>
          <a:lstStyle/>
          <a:p>
            <a:pPr algn="ctr">
              <a:lnSpc>
                <a:spcPts val="4200"/>
              </a:lnSpc>
            </a:pPr>
            <a:r>
              <a:rPr lang="en-US" sz="3000" b="true">
                <a:solidFill>
                  <a:srgbClr val="1D2159"/>
                </a:solidFill>
                <a:latin typeface="Poppins Bold"/>
                <a:ea typeface="Poppins Bold"/>
                <a:cs typeface="Poppins Bold"/>
                <a:sym typeface="Poppins Bold"/>
              </a:rPr>
              <a:t>3</a:t>
            </a:r>
          </a:p>
        </p:txBody>
      </p:sp>
      <p:sp>
        <p:nvSpPr>
          <p:cNvPr name="TextBox 31" id="31"/>
          <p:cNvSpPr txBox="true"/>
          <p:nvPr/>
        </p:nvSpPr>
        <p:spPr>
          <a:xfrm rot="0">
            <a:off x="10213421" y="4063291"/>
            <a:ext cx="593609" cy="542925"/>
          </a:xfrm>
          <a:prstGeom prst="rect">
            <a:avLst/>
          </a:prstGeom>
        </p:spPr>
        <p:txBody>
          <a:bodyPr anchor="t" rtlCol="false" tIns="0" lIns="0" bIns="0" rIns="0">
            <a:spAutoFit/>
          </a:bodyPr>
          <a:lstStyle/>
          <a:p>
            <a:pPr algn="ctr">
              <a:lnSpc>
                <a:spcPts val="4200"/>
              </a:lnSpc>
            </a:pPr>
            <a:r>
              <a:rPr lang="en-US" sz="3000" b="true">
                <a:solidFill>
                  <a:srgbClr val="1D2159"/>
                </a:solidFill>
                <a:latin typeface="Poppins Bold"/>
                <a:ea typeface="Poppins Bold"/>
                <a:cs typeface="Poppins Bold"/>
                <a:sym typeface="Poppins Bold"/>
              </a:rPr>
              <a:t>2</a:t>
            </a:r>
          </a:p>
        </p:txBody>
      </p:sp>
      <p:sp>
        <p:nvSpPr>
          <p:cNvPr name="TextBox 32" id="32"/>
          <p:cNvSpPr txBox="true"/>
          <p:nvPr/>
        </p:nvSpPr>
        <p:spPr>
          <a:xfrm rot="0">
            <a:off x="10213421" y="6959562"/>
            <a:ext cx="593609" cy="542925"/>
          </a:xfrm>
          <a:prstGeom prst="rect">
            <a:avLst/>
          </a:prstGeom>
        </p:spPr>
        <p:txBody>
          <a:bodyPr anchor="t" rtlCol="false" tIns="0" lIns="0" bIns="0" rIns="0">
            <a:spAutoFit/>
          </a:bodyPr>
          <a:lstStyle/>
          <a:p>
            <a:pPr algn="ctr">
              <a:lnSpc>
                <a:spcPts val="4200"/>
              </a:lnSpc>
            </a:pPr>
            <a:r>
              <a:rPr lang="en-US" sz="3000" b="true">
                <a:solidFill>
                  <a:srgbClr val="1D2159"/>
                </a:solidFill>
                <a:latin typeface="Poppins Bold"/>
                <a:ea typeface="Poppins Bold"/>
                <a:cs typeface="Poppins Bold"/>
                <a:sym typeface="Poppins Bold"/>
              </a:rPr>
              <a:t>4</a:t>
            </a:r>
          </a:p>
        </p:txBody>
      </p:sp>
      <p:sp>
        <p:nvSpPr>
          <p:cNvPr name="Freeform 33" id="33"/>
          <p:cNvSpPr/>
          <p:nvPr/>
        </p:nvSpPr>
        <p:spPr>
          <a:xfrm flipH="false" flipV="false" rot="0">
            <a:off x="17090921" y="-1160079"/>
            <a:ext cx="2394159" cy="2320158"/>
          </a:xfrm>
          <a:custGeom>
            <a:avLst/>
            <a:gdLst/>
            <a:ahLst/>
            <a:cxnLst/>
            <a:rect r="r" b="b" t="t" l="l"/>
            <a:pathLst>
              <a:path h="2320158" w="2394159">
                <a:moveTo>
                  <a:pt x="0" y="0"/>
                </a:moveTo>
                <a:lnTo>
                  <a:pt x="2394158" y="0"/>
                </a:lnTo>
                <a:lnTo>
                  <a:pt x="2394158" y="2320158"/>
                </a:lnTo>
                <a:lnTo>
                  <a:pt x="0" y="232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4" id="34"/>
          <p:cNvSpPr/>
          <p:nvPr/>
        </p:nvSpPr>
        <p:spPr>
          <a:xfrm flipH="false" flipV="false" rot="0">
            <a:off x="-1197079" y="7966842"/>
            <a:ext cx="2394159" cy="2320158"/>
          </a:xfrm>
          <a:custGeom>
            <a:avLst/>
            <a:gdLst/>
            <a:ahLst/>
            <a:cxnLst/>
            <a:rect r="r" b="b" t="t" l="l"/>
            <a:pathLst>
              <a:path h="2320158" w="2394159">
                <a:moveTo>
                  <a:pt x="0" y="0"/>
                </a:moveTo>
                <a:lnTo>
                  <a:pt x="2394158" y="0"/>
                </a:lnTo>
                <a:lnTo>
                  <a:pt x="2394158" y="2320158"/>
                </a:lnTo>
                <a:lnTo>
                  <a:pt x="0" y="232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5" id="35"/>
          <p:cNvGrpSpPr/>
          <p:nvPr/>
        </p:nvGrpSpPr>
        <p:grpSpPr>
          <a:xfrm rot="0">
            <a:off x="676994" y="-125357"/>
            <a:ext cx="1646997" cy="1154057"/>
            <a:chOff x="0" y="0"/>
            <a:chExt cx="433777" cy="303949"/>
          </a:xfrm>
        </p:grpSpPr>
        <p:sp>
          <p:nvSpPr>
            <p:cNvPr name="Freeform 36" id="36"/>
            <p:cNvSpPr/>
            <p:nvPr/>
          </p:nvSpPr>
          <p:spPr>
            <a:xfrm flipH="false" flipV="false" rot="0">
              <a:off x="0" y="0"/>
              <a:ext cx="433777" cy="303949"/>
            </a:xfrm>
            <a:custGeom>
              <a:avLst/>
              <a:gdLst/>
              <a:ahLst/>
              <a:cxnLst/>
              <a:rect r="r" b="b" t="t" l="l"/>
              <a:pathLst>
                <a:path h="303949" w="433777">
                  <a:moveTo>
                    <a:pt x="61108" y="0"/>
                  </a:moveTo>
                  <a:lnTo>
                    <a:pt x="372669" y="0"/>
                  </a:lnTo>
                  <a:cubicBezTo>
                    <a:pt x="388876" y="0"/>
                    <a:pt x="404419" y="6438"/>
                    <a:pt x="415879" y="17898"/>
                  </a:cubicBezTo>
                  <a:cubicBezTo>
                    <a:pt x="427339" y="29358"/>
                    <a:pt x="433777" y="44901"/>
                    <a:pt x="433777" y="61108"/>
                  </a:cubicBezTo>
                  <a:lnTo>
                    <a:pt x="433777" y="242841"/>
                  </a:lnTo>
                  <a:cubicBezTo>
                    <a:pt x="433777" y="276590"/>
                    <a:pt x="406418" y="303949"/>
                    <a:pt x="372669" y="303949"/>
                  </a:cubicBezTo>
                  <a:lnTo>
                    <a:pt x="61108" y="303949"/>
                  </a:lnTo>
                  <a:cubicBezTo>
                    <a:pt x="27359" y="303949"/>
                    <a:pt x="0" y="276590"/>
                    <a:pt x="0" y="242841"/>
                  </a:cubicBezTo>
                  <a:lnTo>
                    <a:pt x="0" y="61108"/>
                  </a:lnTo>
                  <a:cubicBezTo>
                    <a:pt x="0" y="27359"/>
                    <a:pt x="27359" y="0"/>
                    <a:pt x="61108" y="0"/>
                  </a:cubicBezTo>
                  <a:close/>
                </a:path>
              </a:pathLst>
            </a:custGeom>
            <a:solidFill>
              <a:srgbClr val="D5EDF1">
                <a:alpha val="35686"/>
              </a:srgbClr>
            </a:solidFill>
            <a:ln cap="sq">
              <a:noFill/>
              <a:prstDash val="solid"/>
              <a:miter/>
            </a:ln>
          </p:spPr>
        </p:sp>
        <p:sp>
          <p:nvSpPr>
            <p:cNvPr name="TextBox 37" id="37"/>
            <p:cNvSpPr txBox="true"/>
            <p:nvPr/>
          </p:nvSpPr>
          <p:spPr>
            <a:xfrm>
              <a:off x="0" y="-57150"/>
              <a:ext cx="433777"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8" id="38"/>
          <p:cNvGrpSpPr/>
          <p:nvPr/>
        </p:nvGrpSpPr>
        <p:grpSpPr>
          <a:xfrm rot="0">
            <a:off x="17090921" y="2994959"/>
            <a:ext cx="1646997" cy="1154057"/>
            <a:chOff x="0" y="0"/>
            <a:chExt cx="433777" cy="303949"/>
          </a:xfrm>
        </p:grpSpPr>
        <p:sp>
          <p:nvSpPr>
            <p:cNvPr name="Freeform 39" id="39"/>
            <p:cNvSpPr/>
            <p:nvPr/>
          </p:nvSpPr>
          <p:spPr>
            <a:xfrm flipH="false" flipV="false" rot="0">
              <a:off x="0" y="0"/>
              <a:ext cx="433777" cy="303949"/>
            </a:xfrm>
            <a:custGeom>
              <a:avLst/>
              <a:gdLst/>
              <a:ahLst/>
              <a:cxnLst/>
              <a:rect r="r" b="b" t="t" l="l"/>
              <a:pathLst>
                <a:path h="303949" w="433777">
                  <a:moveTo>
                    <a:pt x="61108" y="0"/>
                  </a:moveTo>
                  <a:lnTo>
                    <a:pt x="372669" y="0"/>
                  </a:lnTo>
                  <a:cubicBezTo>
                    <a:pt x="388876" y="0"/>
                    <a:pt x="404419" y="6438"/>
                    <a:pt x="415879" y="17898"/>
                  </a:cubicBezTo>
                  <a:cubicBezTo>
                    <a:pt x="427339" y="29358"/>
                    <a:pt x="433777" y="44901"/>
                    <a:pt x="433777" y="61108"/>
                  </a:cubicBezTo>
                  <a:lnTo>
                    <a:pt x="433777" y="242841"/>
                  </a:lnTo>
                  <a:cubicBezTo>
                    <a:pt x="433777" y="276590"/>
                    <a:pt x="406418" y="303949"/>
                    <a:pt x="372669" y="303949"/>
                  </a:cubicBezTo>
                  <a:lnTo>
                    <a:pt x="61108" y="303949"/>
                  </a:lnTo>
                  <a:cubicBezTo>
                    <a:pt x="27359" y="303949"/>
                    <a:pt x="0" y="276590"/>
                    <a:pt x="0" y="242841"/>
                  </a:cubicBezTo>
                  <a:lnTo>
                    <a:pt x="0" y="61108"/>
                  </a:lnTo>
                  <a:cubicBezTo>
                    <a:pt x="0" y="27359"/>
                    <a:pt x="27359" y="0"/>
                    <a:pt x="61108" y="0"/>
                  </a:cubicBezTo>
                  <a:close/>
                </a:path>
              </a:pathLst>
            </a:custGeom>
            <a:solidFill>
              <a:srgbClr val="D5EDF1">
                <a:alpha val="35686"/>
              </a:srgbClr>
            </a:solidFill>
            <a:ln cap="sq">
              <a:noFill/>
              <a:prstDash val="solid"/>
              <a:miter/>
            </a:ln>
          </p:spPr>
        </p:sp>
        <p:sp>
          <p:nvSpPr>
            <p:cNvPr name="TextBox 40" id="40"/>
            <p:cNvSpPr txBox="true"/>
            <p:nvPr/>
          </p:nvSpPr>
          <p:spPr>
            <a:xfrm>
              <a:off x="0" y="-57150"/>
              <a:ext cx="433777" cy="361099"/>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0093" y="779716"/>
            <a:ext cx="2420186" cy="2456884"/>
            <a:chOff x="0" y="0"/>
            <a:chExt cx="637415" cy="647081"/>
          </a:xfrm>
        </p:grpSpPr>
        <p:sp>
          <p:nvSpPr>
            <p:cNvPr name="Freeform 3" id="3"/>
            <p:cNvSpPr/>
            <p:nvPr/>
          </p:nvSpPr>
          <p:spPr>
            <a:xfrm flipH="false" flipV="false" rot="0">
              <a:off x="0" y="0"/>
              <a:ext cx="637415" cy="647081"/>
            </a:xfrm>
            <a:custGeom>
              <a:avLst/>
              <a:gdLst/>
              <a:ahLst/>
              <a:cxnLst/>
              <a:rect r="r" b="b" t="t" l="l"/>
              <a:pathLst>
                <a:path h="647081" w="637415">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sp>
        <p:sp>
          <p:nvSpPr>
            <p:cNvPr name="TextBox 4" id="4"/>
            <p:cNvSpPr txBox="true"/>
            <p:nvPr/>
          </p:nvSpPr>
          <p:spPr>
            <a:xfrm>
              <a:off x="0" y="-57150"/>
              <a:ext cx="637415" cy="7042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4032553" y="-829588"/>
            <a:ext cx="1821590" cy="1858288"/>
            <a:chOff x="0" y="0"/>
            <a:chExt cx="479760" cy="489426"/>
          </a:xfrm>
        </p:grpSpPr>
        <p:sp>
          <p:nvSpPr>
            <p:cNvPr name="Freeform 6" id="6"/>
            <p:cNvSpPr/>
            <p:nvPr/>
          </p:nvSpPr>
          <p:spPr>
            <a:xfrm flipH="false" flipV="false" rot="0">
              <a:off x="0" y="0"/>
              <a:ext cx="479760" cy="489426"/>
            </a:xfrm>
            <a:custGeom>
              <a:avLst/>
              <a:gdLst/>
              <a:ahLst/>
              <a:cxnLst/>
              <a:rect r="r" b="b" t="t" l="l"/>
              <a:pathLst>
                <a:path h="489426" w="479760">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sp>
        <p:sp>
          <p:nvSpPr>
            <p:cNvPr name="TextBox 7" id="7"/>
            <p:cNvSpPr txBox="true"/>
            <p:nvPr/>
          </p:nvSpPr>
          <p:spPr>
            <a:xfrm>
              <a:off x="0" y="-57150"/>
              <a:ext cx="479760" cy="5465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152530" y="5670422"/>
            <a:ext cx="1082147" cy="1154057"/>
            <a:chOff x="0" y="0"/>
            <a:chExt cx="285010" cy="303949"/>
          </a:xfrm>
        </p:grpSpPr>
        <p:sp>
          <p:nvSpPr>
            <p:cNvPr name="Freeform 9" id="9"/>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0" id="10"/>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640230" y="9258300"/>
            <a:ext cx="5073107" cy="1651066"/>
          </a:xfrm>
          <a:custGeom>
            <a:avLst/>
            <a:gdLst/>
            <a:ahLst/>
            <a:cxnLst/>
            <a:rect r="r" b="b" t="t" l="l"/>
            <a:pathLst>
              <a:path h="1651066" w="5073107">
                <a:moveTo>
                  <a:pt x="0" y="0"/>
                </a:moveTo>
                <a:lnTo>
                  <a:pt x="5073107" y="0"/>
                </a:lnTo>
                <a:lnTo>
                  <a:pt x="5073107" y="1651066"/>
                </a:lnTo>
                <a:lnTo>
                  <a:pt x="0" y="1651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5645844" y="8458789"/>
            <a:ext cx="1082147" cy="1154057"/>
            <a:chOff x="0" y="0"/>
            <a:chExt cx="285010" cy="303949"/>
          </a:xfrm>
        </p:grpSpPr>
        <p:sp>
          <p:nvSpPr>
            <p:cNvPr name="Freeform 13" id="13"/>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4" id="14"/>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0">
            <a:off x="17073343" y="1511758"/>
            <a:ext cx="2394159" cy="2320158"/>
          </a:xfrm>
          <a:custGeom>
            <a:avLst/>
            <a:gdLst/>
            <a:ahLst/>
            <a:cxnLst/>
            <a:rect r="r" b="b" t="t" l="l"/>
            <a:pathLst>
              <a:path h="2320158" w="2394159">
                <a:moveTo>
                  <a:pt x="0" y="0"/>
                </a:moveTo>
                <a:lnTo>
                  <a:pt x="2394159" y="0"/>
                </a:lnTo>
                <a:lnTo>
                  <a:pt x="2394159" y="2320158"/>
                </a:lnTo>
                <a:lnTo>
                  <a:pt x="0" y="2320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0471861" y="1683851"/>
            <a:ext cx="6013170" cy="3175354"/>
          </a:xfrm>
          <a:custGeom>
            <a:avLst/>
            <a:gdLst/>
            <a:ahLst/>
            <a:cxnLst/>
            <a:rect r="r" b="b" t="t" l="l"/>
            <a:pathLst>
              <a:path h="3175354" w="6013170">
                <a:moveTo>
                  <a:pt x="0" y="0"/>
                </a:moveTo>
                <a:lnTo>
                  <a:pt x="6013170" y="0"/>
                </a:lnTo>
                <a:lnTo>
                  <a:pt x="6013170" y="3175354"/>
                </a:lnTo>
                <a:lnTo>
                  <a:pt x="0" y="3175354"/>
                </a:lnTo>
                <a:lnTo>
                  <a:pt x="0" y="0"/>
                </a:lnTo>
                <a:close/>
              </a:path>
            </a:pathLst>
          </a:custGeom>
          <a:blipFill>
            <a:blip r:embed="rId6"/>
            <a:stretch>
              <a:fillRect l="0" t="0" r="0" b="0"/>
            </a:stretch>
          </a:blipFill>
        </p:spPr>
      </p:sp>
      <p:sp>
        <p:nvSpPr>
          <p:cNvPr name="Freeform 17" id="17"/>
          <p:cNvSpPr/>
          <p:nvPr/>
        </p:nvSpPr>
        <p:spPr>
          <a:xfrm flipH="false" flipV="false" rot="0">
            <a:off x="10122603" y="4859205"/>
            <a:ext cx="6029653" cy="4797788"/>
          </a:xfrm>
          <a:custGeom>
            <a:avLst/>
            <a:gdLst/>
            <a:ahLst/>
            <a:cxnLst/>
            <a:rect r="r" b="b" t="t" l="l"/>
            <a:pathLst>
              <a:path h="4797788" w="6029653">
                <a:moveTo>
                  <a:pt x="0" y="0"/>
                </a:moveTo>
                <a:lnTo>
                  <a:pt x="6029653" y="0"/>
                </a:lnTo>
                <a:lnTo>
                  <a:pt x="6029653" y="4797788"/>
                </a:lnTo>
                <a:lnTo>
                  <a:pt x="0" y="4797788"/>
                </a:lnTo>
                <a:lnTo>
                  <a:pt x="0" y="0"/>
                </a:lnTo>
                <a:close/>
              </a:path>
            </a:pathLst>
          </a:custGeom>
          <a:blipFill>
            <a:blip r:embed="rId7"/>
            <a:stretch>
              <a:fillRect l="0" t="0" r="0" b="0"/>
            </a:stretch>
          </a:blipFill>
        </p:spPr>
      </p:sp>
      <p:sp>
        <p:nvSpPr>
          <p:cNvPr name="TextBox 18" id="18"/>
          <p:cNvSpPr txBox="true"/>
          <p:nvPr/>
        </p:nvSpPr>
        <p:spPr>
          <a:xfrm rot="0">
            <a:off x="811411" y="412750"/>
            <a:ext cx="7643693" cy="615950"/>
          </a:xfrm>
          <a:prstGeom prst="rect">
            <a:avLst/>
          </a:prstGeom>
        </p:spPr>
        <p:txBody>
          <a:bodyPr anchor="t" rtlCol="false" tIns="0" lIns="0" bIns="0" rIns="0">
            <a:spAutoFit/>
          </a:bodyPr>
          <a:lstStyle/>
          <a:p>
            <a:pPr algn="ctr">
              <a:lnSpc>
                <a:spcPts val="4900"/>
              </a:lnSpc>
              <a:spcBef>
                <a:spcPct val="0"/>
              </a:spcBef>
            </a:pPr>
            <a:r>
              <a:rPr lang="en-US" b="true" sz="3500">
                <a:solidFill>
                  <a:srgbClr val="1D2159"/>
                </a:solidFill>
                <a:latin typeface="Asap Bold"/>
                <a:ea typeface="Asap Bold"/>
                <a:cs typeface="Asap Bold"/>
                <a:sym typeface="Asap Bold"/>
              </a:rPr>
              <a:t>Cải thiện quy trình thẩm định tín dụng  </a:t>
            </a:r>
          </a:p>
        </p:txBody>
      </p:sp>
      <p:sp>
        <p:nvSpPr>
          <p:cNvPr name="TextBox 19" id="19"/>
          <p:cNvSpPr txBox="true"/>
          <p:nvPr/>
        </p:nvSpPr>
        <p:spPr>
          <a:xfrm rot="0">
            <a:off x="1210093" y="1789718"/>
            <a:ext cx="7521726" cy="405765"/>
          </a:xfrm>
          <a:prstGeom prst="rect">
            <a:avLst/>
          </a:prstGeom>
        </p:spPr>
        <p:txBody>
          <a:bodyPr anchor="t" rtlCol="false" tIns="0" lIns="0" bIns="0" rIns="0">
            <a:spAutoFit/>
          </a:bodyPr>
          <a:lstStyle/>
          <a:p>
            <a:pPr algn="ctr">
              <a:lnSpc>
                <a:spcPts val="3359"/>
              </a:lnSpc>
              <a:spcBef>
                <a:spcPct val="0"/>
              </a:spcBef>
            </a:pPr>
            <a:r>
              <a:rPr lang="en-US" sz="2399">
                <a:solidFill>
                  <a:srgbClr val="1D2159"/>
                </a:solidFill>
                <a:latin typeface="Francois One"/>
                <a:ea typeface="Francois One"/>
                <a:cs typeface="Francois One"/>
                <a:sym typeface="Francois One"/>
              </a:rPr>
              <a:t>Xây dựng mô hình dự báo  khách hàng có nợ xấu bằng SVM</a:t>
            </a:r>
          </a:p>
        </p:txBody>
      </p:sp>
      <p:sp>
        <p:nvSpPr>
          <p:cNvPr name="TextBox 20" id="20"/>
          <p:cNvSpPr txBox="true"/>
          <p:nvPr/>
        </p:nvSpPr>
        <p:spPr>
          <a:xfrm rot="0">
            <a:off x="1346484" y="2722055"/>
            <a:ext cx="8187807" cy="3342640"/>
          </a:xfrm>
          <a:prstGeom prst="rect">
            <a:avLst/>
          </a:prstGeom>
        </p:spPr>
        <p:txBody>
          <a:bodyPr anchor="t" rtlCol="false" tIns="0" lIns="0" bIns="0" rIns="0">
            <a:spAutoFit/>
          </a:bodyPr>
          <a:lstStyle/>
          <a:p>
            <a:pPr algn="just">
              <a:lnSpc>
                <a:spcPts val="2659"/>
              </a:lnSpc>
            </a:pPr>
            <a:r>
              <a:rPr lang="en-US" b="true" sz="1899">
                <a:solidFill>
                  <a:srgbClr val="1D2159"/>
                </a:solidFill>
                <a:latin typeface="Poppins Bold"/>
                <a:ea typeface="Poppins Bold"/>
                <a:cs typeface="Poppins Bold"/>
                <a:sym typeface="Poppins Bold"/>
              </a:rPr>
              <a:t>Điểm mạnh:</a:t>
            </a:r>
          </a:p>
          <a:p>
            <a:pPr algn="just" marL="410209" indent="-205105" lvl="1">
              <a:lnSpc>
                <a:spcPts val="2659"/>
              </a:lnSpc>
              <a:buFont typeface="Arial"/>
              <a:buChar char="•"/>
            </a:pPr>
            <a:r>
              <a:rPr lang="en-US" sz="1899">
                <a:solidFill>
                  <a:srgbClr val="1D2159"/>
                </a:solidFill>
                <a:latin typeface="Poppins"/>
                <a:ea typeface="Poppins"/>
                <a:cs typeface="Poppins"/>
                <a:sym typeface="Poppins"/>
              </a:rPr>
              <a:t>Mô hình có độ chính xác cao </a:t>
            </a:r>
            <a:r>
              <a:rPr lang="en-US" b="true" sz="1899">
                <a:solidFill>
                  <a:srgbClr val="1D2159"/>
                </a:solidFill>
                <a:latin typeface="Poppins Bold"/>
                <a:ea typeface="Poppins Bold"/>
                <a:cs typeface="Poppins Bold"/>
                <a:sym typeface="Poppins Bold"/>
              </a:rPr>
              <a:t>(Accuracy = 0.92)</a:t>
            </a:r>
            <a:r>
              <a:rPr lang="en-US" sz="1899">
                <a:solidFill>
                  <a:srgbClr val="1D2159"/>
                </a:solidFill>
                <a:latin typeface="Poppins"/>
                <a:ea typeface="Poppins"/>
                <a:cs typeface="Poppins"/>
                <a:sym typeface="Poppins"/>
              </a:rPr>
              <a:t> và khả năng phân biệt tốt </a:t>
            </a:r>
            <a:r>
              <a:rPr lang="en-US" b="true" sz="1899">
                <a:solidFill>
                  <a:srgbClr val="1D2159"/>
                </a:solidFill>
                <a:latin typeface="Poppins Bold"/>
                <a:ea typeface="Poppins Bold"/>
                <a:cs typeface="Poppins Bold"/>
                <a:sym typeface="Poppins Bold"/>
              </a:rPr>
              <a:t>(AUC = 0.99)</a:t>
            </a:r>
            <a:r>
              <a:rPr lang="en-US" sz="1899">
                <a:solidFill>
                  <a:srgbClr val="1D2159"/>
                </a:solidFill>
                <a:latin typeface="Poppins"/>
                <a:ea typeface="Poppins"/>
                <a:cs typeface="Poppins"/>
                <a:sym typeface="Poppins"/>
              </a:rPr>
              <a:t>.</a:t>
            </a:r>
          </a:p>
          <a:p>
            <a:pPr algn="just" marL="410209" indent="-205105" lvl="1">
              <a:lnSpc>
                <a:spcPts val="2659"/>
              </a:lnSpc>
              <a:buFont typeface="Arial"/>
              <a:buChar char="•"/>
            </a:pPr>
            <a:r>
              <a:rPr lang="en-US" sz="1899">
                <a:solidFill>
                  <a:srgbClr val="1D2159"/>
                </a:solidFill>
                <a:latin typeface="Poppins"/>
                <a:ea typeface="Poppins"/>
                <a:cs typeface="Poppins"/>
                <a:sym typeface="Poppins"/>
              </a:rPr>
              <a:t>Dự đoán rất nhạy với các trường hợp "nợ xấu" </a:t>
            </a:r>
            <a:r>
              <a:rPr lang="en-US" b="true" sz="1899">
                <a:solidFill>
                  <a:srgbClr val="1D2159"/>
                </a:solidFill>
                <a:latin typeface="Poppins Bold"/>
                <a:ea typeface="Poppins Bold"/>
                <a:cs typeface="Poppins Bold"/>
                <a:sym typeface="Poppins Bold"/>
              </a:rPr>
              <a:t>(Recall = 0.97)</a:t>
            </a:r>
            <a:r>
              <a:rPr lang="en-US" sz="1899">
                <a:solidFill>
                  <a:srgbClr val="1D2159"/>
                </a:solidFill>
                <a:latin typeface="Poppins"/>
                <a:ea typeface="Poppins"/>
                <a:cs typeface="Poppins"/>
                <a:sym typeface="Poppins"/>
              </a:rPr>
              <a:t>.</a:t>
            </a:r>
          </a:p>
          <a:p>
            <a:pPr algn="just" marL="410209" indent="-205105" lvl="1">
              <a:lnSpc>
                <a:spcPts val="2659"/>
              </a:lnSpc>
              <a:buFont typeface="Arial"/>
              <a:buChar char="•"/>
            </a:pPr>
            <a:r>
              <a:rPr lang="en-US" sz="1899">
                <a:solidFill>
                  <a:srgbClr val="1D2159"/>
                </a:solidFill>
                <a:latin typeface="Poppins"/>
                <a:ea typeface="Poppins"/>
                <a:cs typeface="Poppins"/>
                <a:sym typeface="Poppins"/>
              </a:rPr>
              <a:t>Đặc trưng quan trọng (CreditInfo, Điểm tín dụng, Salary, v.v.) được sử dụng hợp lý.</a:t>
            </a:r>
          </a:p>
          <a:p>
            <a:pPr algn="just">
              <a:lnSpc>
                <a:spcPts val="2659"/>
              </a:lnSpc>
            </a:pPr>
            <a:r>
              <a:rPr lang="en-US" b="true" sz="1899">
                <a:solidFill>
                  <a:srgbClr val="1D2159"/>
                </a:solidFill>
                <a:latin typeface="Poppins Bold"/>
                <a:ea typeface="Poppins Bold"/>
                <a:cs typeface="Poppins Bold"/>
                <a:sym typeface="Poppins Bold"/>
              </a:rPr>
              <a:t>Hạn chế:</a:t>
            </a:r>
          </a:p>
          <a:p>
            <a:pPr algn="just" marL="410209" indent="-205105" lvl="1">
              <a:lnSpc>
                <a:spcPts val="2659"/>
              </a:lnSpc>
              <a:buFont typeface="Arial"/>
              <a:buChar char="•"/>
            </a:pPr>
            <a:r>
              <a:rPr lang="en-US" b="true" sz="1899">
                <a:solidFill>
                  <a:srgbClr val="1D2159"/>
                </a:solidFill>
                <a:latin typeface="Poppins Bold"/>
                <a:ea typeface="Poppins Bold"/>
                <a:cs typeface="Poppins Bold"/>
                <a:sym typeface="Poppins Bold"/>
              </a:rPr>
              <a:t>Precision</a:t>
            </a:r>
            <a:r>
              <a:rPr lang="en-US" sz="1899">
                <a:solidFill>
                  <a:srgbClr val="1D2159"/>
                </a:solidFill>
                <a:latin typeface="Poppins"/>
                <a:ea typeface="Poppins"/>
                <a:cs typeface="Poppins"/>
                <a:sym typeface="Poppins"/>
              </a:rPr>
              <a:t> cho lớp 1 thấp </a:t>
            </a:r>
            <a:r>
              <a:rPr lang="en-US" b="true" sz="1899">
                <a:solidFill>
                  <a:srgbClr val="1D2159"/>
                </a:solidFill>
                <a:latin typeface="Poppins Bold"/>
                <a:ea typeface="Poppins Bold"/>
                <a:cs typeface="Poppins Bold"/>
                <a:sym typeface="Poppins Bold"/>
              </a:rPr>
              <a:t>(0.58)</a:t>
            </a:r>
            <a:r>
              <a:rPr lang="en-US" sz="1899">
                <a:solidFill>
                  <a:srgbClr val="1D2159"/>
                </a:solidFill>
                <a:latin typeface="Poppins"/>
                <a:ea typeface="Poppins"/>
                <a:cs typeface="Poppins"/>
                <a:sym typeface="Poppins"/>
              </a:rPr>
              <a:t>: Mô hình tạo ra nhiều dự đoán sai dương (False Positive) cho lớp "nợ xấu".</a:t>
            </a:r>
          </a:p>
          <a:p>
            <a:pPr algn="just">
              <a:lnSpc>
                <a:spcPts val="2659"/>
              </a:lnSpc>
            </a:pPr>
          </a:p>
        </p:txBody>
      </p:sp>
      <p:sp>
        <p:nvSpPr>
          <p:cNvPr name="TextBox 21" id="21"/>
          <p:cNvSpPr txBox="true"/>
          <p:nvPr/>
        </p:nvSpPr>
        <p:spPr>
          <a:xfrm rot="0">
            <a:off x="811411" y="6600792"/>
            <a:ext cx="8722880" cy="2223135"/>
          </a:xfrm>
          <a:prstGeom prst="rect">
            <a:avLst/>
          </a:prstGeom>
        </p:spPr>
        <p:txBody>
          <a:bodyPr anchor="t" rtlCol="false" tIns="0" lIns="0" bIns="0" rIns="0">
            <a:spAutoFit/>
          </a:bodyPr>
          <a:lstStyle/>
          <a:p>
            <a:pPr algn="just" marL="906777" indent="-302259" lvl="2">
              <a:lnSpc>
                <a:spcPts val="2939"/>
              </a:lnSpc>
              <a:buFont typeface="Arial"/>
              <a:buChar char="⚬"/>
            </a:pPr>
            <a:r>
              <a:rPr lang="en-US" sz="2099">
                <a:solidFill>
                  <a:srgbClr val="1D2159"/>
                </a:solidFill>
                <a:latin typeface="Francois One"/>
                <a:ea typeface="Francois One"/>
                <a:cs typeface="Francois One"/>
                <a:sym typeface="Francois One"/>
              </a:rPr>
              <a:t>Tăng độ tin cậy của mô hình: Thu thập thêm dữ liệu, đặc biệt là các trường hợp "nợ xấu" để giảm sự mất cân bằng lớp. </a:t>
            </a:r>
          </a:p>
          <a:p>
            <a:pPr algn="just" marL="906777" indent="-302259" lvl="2">
              <a:lnSpc>
                <a:spcPts val="2939"/>
              </a:lnSpc>
              <a:buFont typeface="Arial"/>
              <a:buChar char="⚬"/>
            </a:pPr>
            <a:r>
              <a:rPr lang="en-US" sz="2099">
                <a:solidFill>
                  <a:srgbClr val="1D2159"/>
                </a:solidFill>
                <a:latin typeface="Francois One"/>
                <a:ea typeface="Francois One"/>
                <a:cs typeface="Francois One"/>
                <a:sym typeface="Francois One"/>
              </a:rPr>
              <a:t>Tập trung vào những yếu tố quan trọng để dự báo lịch sử nợ xấu của khách hàng: </a:t>
            </a:r>
            <a:r>
              <a:rPr lang="en-US" sz="2099">
                <a:solidFill>
                  <a:srgbClr val="1D2159"/>
                </a:solidFill>
                <a:latin typeface="Francois One"/>
                <a:ea typeface="Francois One"/>
                <a:cs typeface="Francois One"/>
                <a:sym typeface="Francois One"/>
              </a:rPr>
              <a:t>thông tin tín dụng, điểm tín dụng, thu nhập và nghề nghiệp.</a:t>
            </a:r>
          </a:p>
          <a:p>
            <a:pPr algn="just">
              <a:lnSpc>
                <a:spcPts val="2939"/>
              </a:lnSpc>
              <a:spcBef>
                <a:spcPct val="0"/>
              </a:spcBef>
            </a:pPr>
          </a:p>
        </p:txBody>
      </p:sp>
      <p:pic>
        <p:nvPicPr>
          <p:cNvPr name="Picture 22" id="22"/>
          <p:cNvPicPr>
            <a:picLocks noChangeAspect="true"/>
          </p:cNvPicPr>
          <p:nvPr/>
        </p:nvPicPr>
        <p:blipFill>
          <a:blip r:embed="rId8"/>
          <a:srcRect l="0" t="0" r="0" b="0"/>
          <a:stretch>
            <a:fillRect/>
          </a:stretch>
        </p:blipFill>
        <p:spPr>
          <a:xfrm flipH="false" flipV="false" rot="0">
            <a:off x="348437" y="7077206"/>
            <a:ext cx="925947" cy="416676"/>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97079" y="384937"/>
            <a:ext cx="2394159" cy="2320158"/>
          </a:xfrm>
          <a:custGeom>
            <a:avLst/>
            <a:gdLst/>
            <a:ahLst/>
            <a:cxnLst/>
            <a:rect r="r" b="b" t="t" l="l"/>
            <a:pathLst>
              <a:path h="2320158" w="2394159">
                <a:moveTo>
                  <a:pt x="0" y="0"/>
                </a:moveTo>
                <a:lnTo>
                  <a:pt x="2394158" y="0"/>
                </a:lnTo>
                <a:lnTo>
                  <a:pt x="2394158" y="2320158"/>
                </a:lnTo>
                <a:lnTo>
                  <a:pt x="0" y="232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90921" y="7568634"/>
            <a:ext cx="2394159" cy="2320158"/>
          </a:xfrm>
          <a:custGeom>
            <a:avLst/>
            <a:gdLst/>
            <a:ahLst/>
            <a:cxnLst/>
            <a:rect r="r" b="b" t="t" l="l"/>
            <a:pathLst>
              <a:path h="2320158" w="2394159">
                <a:moveTo>
                  <a:pt x="0" y="0"/>
                </a:moveTo>
                <a:lnTo>
                  <a:pt x="2394158" y="0"/>
                </a:lnTo>
                <a:lnTo>
                  <a:pt x="2394158" y="2320158"/>
                </a:lnTo>
                <a:lnTo>
                  <a:pt x="0" y="232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25902" y="537047"/>
            <a:ext cx="16333398" cy="9037624"/>
            <a:chOff x="0" y="0"/>
            <a:chExt cx="4301800" cy="2380280"/>
          </a:xfrm>
        </p:grpSpPr>
        <p:sp>
          <p:nvSpPr>
            <p:cNvPr name="Freeform 6" id="6"/>
            <p:cNvSpPr/>
            <p:nvPr/>
          </p:nvSpPr>
          <p:spPr>
            <a:xfrm flipH="false" flipV="false" rot="0">
              <a:off x="0" y="0"/>
              <a:ext cx="4301801" cy="2380280"/>
            </a:xfrm>
            <a:custGeom>
              <a:avLst/>
              <a:gdLst/>
              <a:ahLst/>
              <a:cxnLst/>
              <a:rect r="r" b="b" t="t" l="l"/>
              <a:pathLst>
                <a:path h="2380280" w="4301801">
                  <a:moveTo>
                    <a:pt x="14694" y="0"/>
                  </a:moveTo>
                  <a:lnTo>
                    <a:pt x="4287107" y="0"/>
                  </a:lnTo>
                  <a:cubicBezTo>
                    <a:pt x="4291004" y="0"/>
                    <a:pt x="4294741" y="1548"/>
                    <a:pt x="4297497" y="4304"/>
                  </a:cubicBezTo>
                  <a:cubicBezTo>
                    <a:pt x="4300253" y="7059"/>
                    <a:pt x="4301801" y="10797"/>
                    <a:pt x="4301801" y="14694"/>
                  </a:cubicBezTo>
                  <a:lnTo>
                    <a:pt x="4301801" y="2365586"/>
                  </a:lnTo>
                  <a:cubicBezTo>
                    <a:pt x="4301801" y="2369483"/>
                    <a:pt x="4300253" y="2373220"/>
                    <a:pt x="4297497" y="2375976"/>
                  </a:cubicBezTo>
                  <a:cubicBezTo>
                    <a:pt x="4294741" y="2378731"/>
                    <a:pt x="4291004" y="2380280"/>
                    <a:pt x="4287107" y="2380280"/>
                  </a:cubicBezTo>
                  <a:lnTo>
                    <a:pt x="14694" y="2380280"/>
                  </a:lnTo>
                  <a:cubicBezTo>
                    <a:pt x="10797" y="2380280"/>
                    <a:pt x="7059" y="2378731"/>
                    <a:pt x="4304" y="2375976"/>
                  </a:cubicBezTo>
                  <a:cubicBezTo>
                    <a:pt x="1548" y="2373220"/>
                    <a:pt x="0" y="2369483"/>
                    <a:pt x="0" y="2365586"/>
                  </a:cubicBezTo>
                  <a:lnTo>
                    <a:pt x="0" y="14694"/>
                  </a:lnTo>
                  <a:cubicBezTo>
                    <a:pt x="0" y="10797"/>
                    <a:pt x="1548" y="7059"/>
                    <a:pt x="4304" y="4304"/>
                  </a:cubicBezTo>
                  <a:cubicBezTo>
                    <a:pt x="7059" y="1548"/>
                    <a:pt x="10797" y="0"/>
                    <a:pt x="14694" y="0"/>
                  </a:cubicBezTo>
                  <a:close/>
                </a:path>
              </a:pathLst>
            </a:custGeom>
            <a:solidFill>
              <a:srgbClr val="D5EDF1"/>
            </a:solidFill>
            <a:ln cap="rnd">
              <a:noFill/>
              <a:prstDash val="solid"/>
              <a:round/>
            </a:ln>
          </p:spPr>
        </p:sp>
        <p:sp>
          <p:nvSpPr>
            <p:cNvPr name="TextBox 7" id="7"/>
            <p:cNvSpPr txBox="true"/>
            <p:nvPr/>
          </p:nvSpPr>
          <p:spPr>
            <a:xfrm>
              <a:off x="0" y="-57150"/>
              <a:ext cx="4301800" cy="243743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08340" y="784225"/>
            <a:ext cx="5300795" cy="375284"/>
          </a:xfrm>
          <a:prstGeom prst="rect">
            <a:avLst/>
          </a:prstGeom>
        </p:spPr>
        <p:txBody>
          <a:bodyPr anchor="t" rtlCol="false" tIns="0" lIns="0" bIns="0" rIns="0">
            <a:spAutoFit/>
          </a:bodyPr>
          <a:lstStyle/>
          <a:p>
            <a:pPr algn="ctr">
              <a:lnSpc>
                <a:spcPts val="2940"/>
              </a:lnSpc>
              <a:spcBef>
                <a:spcPct val="0"/>
              </a:spcBef>
            </a:pPr>
            <a:r>
              <a:rPr lang="en-US" b="true" sz="2100">
                <a:solidFill>
                  <a:srgbClr val="1D2159"/>
                </a:solidFill>
                <a:latin typeface="Poppins Bold"/>
                <a:ea typeface="Poppins Bold"/>
                <a:cs typeface="Poppins Bold"/>
                <a:sym typeface="Poppins Bold"/>
              </a:rPr>
              <a:t>Cải thiện quy trình thẩm định tín dụng  </a:t>
            </a:r>
          </a:p>
        </p:txBody>
      </p:sp>
      <p:sp>
        <p:nvSpPr>
          <p:cNvPr name="TextBox 9" id="9"/>
          <p:cNvSpPr txBox="true"/>
          <p:nvPr/>
        </p:nvSpPr>
        <p:spPr>
          <a:xfrm rot="0">
            <a:off x="1197079" y="1260438"/>
            <a:ext cx="15324527" cy="3936195"/>
          </a:xfrm>
          <a:prstGeom prst="rect">
            <a:avLst/>
          </a:prstGeom>
        </p:spPr>
        <p:txBody>
          <a:bodyPr anchor="t" rtlCol="false" tIns="0" lIns="0" bIns="0" rIns="0">
            <a:spAutoFit/>
          </a:bodyPr>
          <a:lstStyle/>
          <a:p>
            <a:pPr algn="just" marL="453176" indent="-226588" lvl="1">
              <a:lnSpc>
                <a:spcPts val="3925"/>
              </a:lnSpc>
              <a:buFont typeface="Arial"/>
              <a:buChar char="•"/>
            </a:pPr>
            <a:r>
              <a:rPr lang="en-US" sz="2099">
                <a:solidFill>
                  <a:srgbClr val="1D2159"/>
                </a:solidFill>
                <a:latin typeface="Poppins"/>
                <a:ea typeface="Poppins"/>
                <a:cs typeface="Poppins"/>
                <a:sym typeface="Poppins"/>
              </a:rPr>
              <a:t>Sử dụng các </a:t>
            </a:r>
            <a:r>
              <a:rPr lang="en-US" b="true" sz="2099">
                <a:solidFill>
                  <a:srgbClr val="1D2159"/>
                </a:solidFill>
                <a:latin typeface="Poppins Bold"/>
                <a:ea typeface="Poppins Bold"/>
                <a:cs typeface="Poppins Bold"/>
                <a:sym typeface="Poppins Bold"/>
              </a:rPr>
              <a:t>công cụ phân tích</a:t>
            </a:r>
            <a:r>
              <a:rPr lang="en-US" sz="2099">
                <a:solidFill>
                  <a:srgbClr val="1D2159"/>
                </a:solidFill>
                <a:latin typeface="Poppins"/>
                <a:ea typeface="Poppins"/>
                <a:cs typeface="Poppins"/>
                <a:sym typeface="Poppins"/>
              </a:rPr>
              <a:t> dữ liệu và </a:t>
            </a:r>
            <a:r>
              <a:rPr lang="en-US" b="true" sz="2099">
                <a:solidFill>
                  <a:srgbClr val="1D2159"/>
                </a:solidFill>
                <a:latin typeface="Poppins Bold"/>
                <a:ea typeface="Poppins Bold"/>
                <a:cs typeface="Poppins Bold"/>
                <a:sym typeface="Poppins Bold"/>
              </a:rPr>
              <a:t>mô hình dự đoán</a:t>
            </a:r>
            <a:r>
              <a:rPr lang="en-US" sz="2099">
                <a:solidFill>
                  <a:srgbClr val="1D2159"/>
                </a:solidFill>
                <a:latin typeface="Poppins"/>
                <a:ea typeface="Poppins"/>
                <a:cs typeface="Poppins"/>
                <a:sym typeface="Poppins"/>
              </a:rPr>
              <a:t> để xác định khách hàng tiềm ẩn nguy cơ nợ xấu.</a:t>
            </a:r>
          </a:p>
          <a:p>
            <a:pPr algn="just" marL="453176" indent="-226588" lvl="1">
              <a:lnSpc>
                <a:spcPts val="3925"/>
              </a:lnSpc>
              <a:buFont typeface="Arial"/>
              <a:buChar char="•"/>
            </a:pPr>
            <a:r>
              <a:rPr lang="en-US" sz="2099">
                <a:solidFill>
                  <a:srgbClr val="1D2159"/>
                </a:solidFill>
                <a:latin typeface="Poppins"/>
                <a:ea typeface="Poppins"/>
                <a:cs typeface="Poppins"/>
                <a:sym typeface="Poppins"/>
              </a:rPr>
              <a:t>Áp dụng hệ thống </a:t>
            </a:r>
            <a:r>
              <a:rPr lang="en-US" b="true" sz="2099">
                <a:solidFill>
                  <a:srgbClr val="1D2159"/>
                </a:solidFill>
                <a:latin typeface="Poppins Bold"/>
                <a:ea typeface="Poppins Bold"/>
                <a:cs typeface="Poppins Bold"/>
                <a:sym typeface="Poppins Bold"/>
              </a:rPr>
              <a:t>chấm điểm tín dụng</a:t>
            </a:r>
            <a:r>
              <a:rPr lang="en-US" sz="2099">
                <a:solidFill>
                  <a:srgbClr val="1D2159"/>
                </a:solidFill>
                <a:latin typeface="Poppins"/>
                <a:ea typeface="Poppins"/>
                <a:cs typeface="Poppins"/>
                <a:sym typeface="Poppins"/>
              </a:rPr>
              <a:t> để đánh giá khách hàng dựa trên lịch sử tín dụng, thu nhập và khả năng trả nợ.</a:t>
            </a:r>
          </a:p>
          <a:p>
            <a:pPr algn="just" marL="453176" indent="-226588" lvl="1">
              <a:lnSpc>
                <a:spcPts val="3925"/>
              </a:lnSpc>
              <a:buFont typeface="Arial"/>
              <a:buChar char="•"/>
            </a:pPr>
            <a:r>
              <a:rPr lang="en-US" sz="2099">
                <a:solidFill>
                  <a:srgbClr val="1D2159"/>
                </a:solidFill>
                <a:latin typeface="Poppins"/>
                <a:ea typeface="Poppins"/>
                <a:cs typeface="Poppins"/>
                <a:sym typeface="Poppins"/>
              </a:rPr>
              <a:t>Yêu cầu các giấy tờ chứng minh tài sản đảm bảo hoặc nguồn thu nhập ổn định.</a:t>
            </a:r>
          </a:p>
          <a:p>
            <a:pPr algn="just" marL="453176" indent="-226588" lvl="1">
              <a:lnSpc>
                <a:spcPts val="3925"/>
              </a:lnSpc>
              <a:buFont typeface="Arial"/>
              <a:buChar char="•"/>
            </a:pPr>
            <a:r>
              <a:rPr lang="en-US" sz="2099">
                <a:solidFill>
                  <a:srgbClr val="1D2159"/>
                </a:solidFill>
                <a:latin typeface="Poppins"/>
                <a:ea typeface="Poppins"/>
                <a:cs typeface="Poppins"/>
                <a:sym typeface="Poppins"/>
              </a:rPr>
              <a:t>Hợp tác với các tổ chức tín dụng và ngân hàng để chia sẻ dữ liệu tín dụng.</a:t>
            </a:r>
          </a:p>
          <a:p>
            <a:pPr algn="just" marL="453176" indent="-226588" lvl="1">
              <a:lnSpc>
                <a:spcPts val="3925"/>
              </a:lnSpc>
              <a:buFont typeface="Arial"/>
              <a:buChar char="•"/>
            </a:pPr>
            <a:r>
              <a:rPr lang="en-US" sz="2099">
                <a:solidFill>
                  <a:srgbClr val="1D2159"/>
                </a:solidFill>
                <a:latin typeface="Poppins"/>
                <a:ea typeface="Poppins"/>
                <a:cs typeface="Poppins"/>
                <a:sym typeface="Poppins"/>
              </a:rPr>
              <a:t>Tham gia vào</a:t>
            </a:r>
            <a:r>
              <a:rPr lang="en-US" b="true" sz="2099">
                <a:solidFill>
                  <a:srgbClr val="1D2159"/>
                </a:solidFill>
                <a:latin typeface="Poppins Bold"/>
                <a:ea typeface="Poppins Bold"/>
                <a:cs typeface="Poppins Bold"/>
                <a:sym typeface="Poppins Bold"/>
              </a:rPr>
              <a:t> hệ thống thông tin tín dụng quốc gia</a:t>
            </a:r>
            <a:r>
              <a:rPr lang="en-US" sz="2099">
                <a:solidFill>
                  <a:srgbClr val="1D2159"/>
                </a:solidFill>
                <a:latin typeface="Poppins"/>
                <a:ea typeface="Poppins"/>
                <a:cs typeface="Poppins"/>
                <a:sym typeface="Poppins"/>
              </a:rPr>
              <a:t> (CIC) để đánh giá rủi ro tín dụng khách hàng.</a:t>
            </a:r>
          </a:p>
          <a:p>
            <a:pPr algn="just">
              <a:lnSpc>
                <a:spcPts val="3925"/>
              </a:lnSpc>
            </a:pPr>
          </a:p>
          <a:p>
            <a:pPr algn="just">
              <a:lnSpc>
                <a:spcPts val="3925"/>
              </a:lnSpc>
            </a:pPr>
          </a:p>
        </p:txBody>
      </p:sp>
      <p:sp>
        <p:nvSpPr>
          <p:cNvPr name="TextBox 10" id="10"/>
          <p:cNvSpPr txBox="true"/>
          <p:nvPr/>
        </p:nvSpPr>
        <p:spPr>
          <a:xfrm rot="0">
            <a:off x="1108340" y="4331516"/>
            <a:ext cx="15310495" cy="5747385"/>
          </a:xfrm>
          <a:prstGeom prst="rect">
            <a:avLst/>
          </a:prstGeom>
        </p:spPr>
        <p:txBody>
          <a:bodyPr anchor="t" rtlCol="false" tIns="0" lIns="0" bIns="0" rIns="0">
            <a:spAutoFit/>
          </a:bodyPr>
          <a:lstStyle/>
          <a:p>
            <a:pPr algn="just">
              <a:lnSpc>
                <a:spcPts val="3465"/>
              </a:lnSpc>
            </a:pPr>
          </a:p>
          <a:p>
            <a:pPr algn="just">
              <a:lnSpc>
                <a:spcPts val="3591"/>
              </a:lnSpc>
            </a:pPr>
            <a:r>
              <a:rPr lang="en-US" sz="2100" b="true">
                <a:solidFill>
                  <a:srgbClr val="1D2159"/>
                </a:solidFill>
                <a:latin typeface="Poppins Bold"/>
                <a:ea typeface="Poppins Bold"/>
                <a:cs typeface="Poppins Bold"/>
                <a:sym typeface="Poppins Bold"/>
              </a:rPr>
              <a:t>Nâng cao nhận thức tài chính và</a:t>
            </a:r>
            <a:r>
              <a:rPr lang="en-US" sz="2100">
                <a:solidFill>
                  <a:srgbClr val="1D2159"/>
                </a:solidFill>
                <a:latin typeface="Poppins"/>
                <a:ea typeface="Poppins"/>
                <a:cs typeface="Poppins"/>
                <a:sym typeface="Poppins"/>
              </a:rPr>
              <a:t> </a:t>
            </a:r>
            <a:r>
              <a:rPr lang="en-US" sz="2100" b="true">
                <a:solidFill>
                  <a:srgbClr val="1D2159"/>
                </a:solidFill>
                <a:latin typeface="Poppins Bold"/>
                <a:ea typeface="Poppins Bold"/>
                <a:cs typeface="Poppins Bold"/>
                <a:sym typeface="Poppins Bold"/>
              </a:rPr>
              <a:t>Hỗ trợ khách hàng tái cấu trúc khoản vay</a:t>
            </a:r>
          </a:p>
          <a:p>
            <a:pPr algn="just" marL="453392" indent="-226696" lvl="1">
              <a:lnSpc>
                <a:spcPts val="3465"/>
              </a:lnSpc>
              <a:buFont typeface="Arial"/>
              <a:buChar char="•"/>
            </a:pPr>
            <a:r>
              <a:rPr lang="en-US" sz="2100">
                <a:solidFill>
                  <a:srgbClr val="1D2159"/>
                </a:solidFill>
                <a:latin typeface="Poppins"/>
                <a:ea typeface="Poppins"/>
                <a:cs typeface="Poppins"/>
                <a:sym typeface="Poppins"/>
              </a:rPr>
              <a:t>Khách hàng có nợ xấu có thể đang gặp khó khăn ngắn hạn hoặc do thiếu kiến thức tài chính </a:t>
            </a:r>
          </a:p>
          <a:p>
            <a:pPr algn="just" marL="453392" indent="-226696" lvl="1">
              <a:lnSpc>
                <a:spcPts val="3465"/>
              </a:lnSpc>
              <a:buFont typeface="Arial"/>
              <a:buChar char="•"/>
            </a:pPr>
            <a:r>
              <a:rPr lang="en-US" b="true" sz="2100">
                <a:solidFill>
                  <a:srgbClr val="1D2159"/>
                </a:solidFill>
                <a:latin typeface="Poppins Bold"/>
                <a:ea typeface="Poppins Bold"/>
                <a:cs typeface="Poppins Bold"/>
                <a:sym typeface="Poppins Bold"/>
              </a:rPr>
              <a:t>Giải pháp:</a:t>
            </a:r>
          </a:p>
          <a:p>
            <a:pPr algn="just" marL="906783" indent="-302261" lvl="2">
              <a:lnSpc>
                <a:spcPts val="3465"/>
              </a:lnSpc>
              <a:buFont typeface="Arial"/>
              <a:buChar char="⚬"/>
            </a:pPr>
            <a:r>
              <a:rPr lang="en-US" sz="2100">
                <a:solidFill>
                  <a:srgbClr val="1D2159"/>
                </a:solidFill>
                <a:latin typeface="Poppins"/>
                <a:ea typeface="Poppins"/>
                <a:cs typeface="Poppins"/>
                <a:sym typeface="Poppins"/>
              </a:rPr>
              <a:t>Xây dựng chương trình tái cấu trúc khoản vay </a:t>
            </a:r>
            <a:r>
              <a:rPr lang="en-US" b="true" sz="2100">
                <a:solidFill>
                  <a:srgbClr val="1D2159"/>
                </a:solidFill>
                <a:latin typeface="Poppins Bold"/>
                <a:ea typeface="Poppins Bold"/>
                <a:cs typeface="Poppins Bold"/>
                <a:sym typeface="Poppins Bold"/>
              </a:rPr>
              <a:t>(gia hạn thời gian trả nợ, giảm lãi suất)</a:t>
            </a:r>
            <a:r>
              <a:rPr lang="en-US" sz="2100">
                <a:solidFill>
                  <a:srgbClr val="1D2159"/>
                </a:solidFill>
                <a:latin typeface="Poppins"/>
                <a:ea typeface="Poppins"/>
                <a:cs typeface="Poppins"/>
                <a:sym typeface="Poppins"/>
              </a:rPr>
              <a:t> để hỗ trợ khách hàng vượt qua giai đoạn khó khăn.</a:t>
            </a:r>
          </a:p>
          <a:p>
            <a:pPr algn="just" marL="906783" indent="-302261" lvl="2">
              <a:lnSpc>
                <a:spcPts val="3465"/>
              </a:lnSpc>
              <a:buFont typeface="Arial"/>
              <a:buChar char="⚬"/>
            </a:pPr>
            <a:r>
              <a:rPr lang="en-US" sz="2100">
                <a:solidFill>
                  <a:srgbClr val="1D2159"/>
                </a:solidFill>
                <a:latin typeface="Poppins"/>
                <a:ea typeface="Poppins"/>
                <a:cs typeface="Poppins"/>
                <a:sym typeface="Poppins"/>
              </a:rPr>
              <a:t>Tăng cường tư vấn tài chính cho khách hàng để giúp họ quản lý tốt hơn nguồn thu nhập và chi tiêu.</a:t>
            </a:r>
          </a:p>
          <a:p>
            <a:pPr algn="just" marL="906783" indent="-302261" lvl="2">
              <a:lnSpc>
                <a:spcPts val="3465"/>
              </a:lnSpc>
              <a:buFont typeface="Arial"/>
              <a:buChar char="⚬"/>
            </a:pPr>
            <a:r>
              <a:rPr lang="en-US" sz="2100">
                <a:solidFill>
                  <a:srgbClr val="1D2159"/>
                </a:solidFill>
                <a:latin typeface="Poppins"/>
                <a:ea typeface="Poppins"/>
                <a:cs typeface="Poppins"/>
                <a:sym typeface="Poppins"/>
              </a:rPr>
              <a:t>Triển khai các chương trình giáo dục tài chính nhằm nâng cao hiểu biết của khách hàng về quản lý nợ và chi tiêu hợp lý.</a:t>
            </a:r>
          </a:p>
          <a:p>
            <a:pPr algn="just" marL="906783" indent="-302261" lvl="2">
              <a:lnSpc>
                <a:spcPts val="3465"/>
              </a:lnSpc>
              <a:buFont typeface="Arial"/>
              <a:buChar char="⚬"/>
            </a:pPr>
            <a:r>
              <a:rPr lang="en-US" sz="2100">
                <a:solidFill>
                  <a:srgbClr val="1D2159"/>
                </a:solidFill>
                <a:latin typeface="Poppins"/>
                <a:ea typeface="Poppins"/>
                <a:cs typeface="Poppins"/>
                <a:sym typeface="Poppins"/>
              </a:rPr>
              <a:t>Cung cấp thông tin minh bạch về các rủi ro khi vay vốn.</a:t>
            </a:r>
          </a:p>
          <a:p>
            <a:pPr algn="just">
              <a:lnSpc>
                <a:spcPts val="3927"/>
              </a:lnSpc>
            </a:pPr>
          </a:p>
          <a:p>
            <a:pPr algn="just">
              <a:lnSpc>
                <a:spcPts val="3465"/>
              </a:lnSpc>
            </a:pPr>
          </a:p>
          <a:p>
            <a:pPr algn="just">
              <a:lnSpc>
                <a:spcPts val="346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97079" y="384937"/>
            <a:ext cx="2394159" cy="2320158"/>
          </a:xfrm>
          <a:custGeom>
            <a:avLst/>
            <a:gdLst/>
            <a:ahLst/>
            <a:cxnLst/>
            <a:rect r="r" b="b" t="t" l="l"/>
            <a:pathLst>
              <a:path h="2320158" w="2394159">
                <a:moveTo>
                  <a:pt x="0" y="0"/>
                </a:moveTo>
                <a:lnTo>
                  <a:pt x="2394158" y="0"/>
                </a:lnTo>
                <a:lnTo>
                  <a:pt x="2394158" y="2320158"/>
                </a:lnTo>
                <a:lnTo>
                  <a:pt x="0" y="232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90921" y="7568634"/>
            <a:ext cx="2394159" cy="2320158"/>
          </a:xfrm>
          <a:custGeom>
            <a:avLst/>
            <a:gdLst/>
            <a:ahLst/>
            <a:cxnLst/>
            <a:rect r="r" b="b" t="t" l="l"/>
            <a:pathLst>
              <a:path h="2320158" w="2394159">
                <a:moveTo>
                  <a:pt x="0" y="0"/>
                </a:moveTo>
                <a:lnTo>
                  <a:pt x="2394158" y="0"/>
                </a:lnTo>
                <a:lnTo>
                  <a:pt x="2394158" y="2320158"/>
                </a:lnTo>
                <a:lnTo>
                  <a:pt x="0" y="232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25902" y="537047"/>
            <a:ext cx="16333398" cy="9037624"/>
            <a:chOff x="0" y="0"/>
            <a:chExt cx="4301800" cy="2380280"/>
          </a:xfrm>
        </p:grpSpPr>
        <p:sp>
          <p:nvSpPr>
            <p:cNvPr name="Freeform 6" id="6"/>
            <p:cNvSpPr/>
            <p:nvPr/>
          </p:nvSpPr>
          <p:spPr>
            <a:xfrm flipH="false" flipV="false" rot="0">
              <a:off x="0" y="0"/>
              <a:ext cx="4301801" cy="2380280"/>
            </a:xfrm>
            <a:custGeom>
              <a:avLst/>
              <a:gdLst/>
              <a:ahLst/>
              <a:cxnLst/>
              <a:rect r="r" b="b" t="t" l="l"/>
              <a:pathLst>
                <a:path h="2380280" w="4301801">
                  <a:moveTo>
                    <a:pt x="14694" y="0"/>
                  </a:moveTo>
                  <a:lnTo>
                    <a:pt x="4287107" y="0"/>
                  </a:lnTo>
                  <a:cubicBezTo>
                    <a:pt x="4291004" y="0"/>
                    <a:pt x="4294741" y="1548"/>
                    <a:pt x="4297497" y="4304"/>
                  </a:cubicBezTo>
                  <a:cubicBezTo>
                    <a:pt x="4300253" y="7059"/>
                    <a:pt x="4301801" y="10797"/>
                    <a:pt x="4301801" y="14694"/>
                  </a:cubicBezTo>
                  <a:lnTo>
                    <a:pt x="4301801" y="2365586"/>
                  </a:lnTo>
                  <a:cubicBezTo>
                    <a:pt x="4301801" y="2369483"/>
                    <a:pt x="4300253" y="2373220"/>
                    <a:pt x="4297497" y="2375976"/>
                  </a:cubicBezTo>
                  <a:cubicBezTo>
                    <a:pt x="4294741" y="2378731"/>
                    <a:pt x="4291004" y="2380280"/>
                    <a:pt x="4287107" y="2380280"/>
                  </a:cubicBezTo>
                  <a:lnTo>
                    <a:pt x="14694" y="2380280"/>
                  </a:lnTo>
                  <a:cubicBezTo>
                    <a:pt x="10797" y="2380280"/>
                    <a:pt x="7059" y="2378731"/>
                    <a:pt x="4304" y="2375976"/>
                  </a:cubicBezTo>
                  <a:cubicBezTo>
                    <a:pt x="1548" y="2373220"/>
                    <a:pt x="0" y="2369483"/>
                    <a:pt x="0" y="2365586"/>
                  </a:cubicBezTo>
                  <a:lnTo>
                    <a:pt x="0" y="14694"/>
                  </a:lnTo>
                  <a:cubicBezTo>
                    <a:pt x="0" y="10797"/>
                    <a:pt x="1548" y="7059"/>
                    <a:pt x="4304" y="4304"/>
                  </a:cubicBezTo>
                  <a:cubicBezTo>
                    <a:pt x="7059" y="1548"/>
                    <a:pt x="10797" y="0"/>
                    <a:pt x="14694" y="0"/>
                  </a:cubicBezTo>
                  <a:close/>
                </a:path>
              </a:pathLst>
            </a:custGeom>
            <a:solidFill>
              <a:srgbClr val="D5EDF1"/>
            </a:solidFill>
            <a:ln cap="rnd">
              <a:noFill/>
              <a:prstDash val="solid"/>
              <a:round/>
            </a:ln>
          </p:spPr>
        </p:sp>
        <p:sp>
          <p:nvSpPr>
            <p:cNvPr name="TextBox 7" id="7"/>
            <p:cNvSpPr txBox="true"/>
            <p:nvPr/>
          </p:nvSpPr>
          <p:spPr>
            <a:xfrm>
              <a:off x="0" y="-57150"/>
              <a:ext cx="4301800" cy="243743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17592" y="2663761"/>
            <a:ext cx="14950018" cy="7671435"/>
          </a:xfrm>
          <a:prstGeom prst="rect">
            <a:avLst/>
          </a:prstGeom>
        </p:spPr>
        <p:txBody>
          <a:bodyPr anchor="t" rtlCol="false" tIns="0" lIns="0" bIns="0" rIns="0">
            <a:spAutoFit/>
          </a:bodyPr>
          <a:lstStyle/>
          <a:p>
            <a:pPr algn="just">
              <a:lnSpc>
                <a:spcPts val="3465"/>
              </a:lnSpc>
            </a:pPr>
          </a:p>
          <a:p>
            <a:pPr algn="just">
              <a:lnSpc>
                <a:spcPts val="3590"/>
              </a:lnSpc>
            </a:pPr>
          </a:p>
          <a:p>
            <a:pPr algn="just">
              <a:lnSpc>
                <a:spcPts val="5250"/>
              </a:lnSpc>
            </a:pPr>
            <a:r>
              <a:rPr lang="en-US" sz="2100" b="true">
                <a:solidFill>
                  <a:srgbClr val="1D2159"/>
                </a:solidFill>
                <a:latin typeface="Poppins Bold"/>
                <a:ea typeface="Poppins Bold"/>
                <a:cs typeface="Poppins Bold"/>
                <a:sym typeface="Poppins Bold"/>
              </a:rPr>
              <a:t>Điều chỉnh chính sách sản phẩm tín dụng và hình thức trả lãi</a:t>
            </a:r>
          </a:p>
          <a:p>
            <a:pPr algn="just" marL="453390" indent="-226695" lvl="1">
              <a:lnSpc>
                <a:spcPts val="3465"/>
              </a:lnSpc>
              <a:buFont typeface="Arial"/>
              <a:buChar char="•"/>
            </a:pPr>
            <a:r>
              <a:rPr lang="en-US" sz="2100">
                <a:solidFill>
                  <a:srgbClr val="1D2159"/>
                </a:solidFill>
                <a:latin typeface="Poppins"/>
                <a:ea typeface="Poppins"/>
                <a:cs typeface="Poppins"/>
                <a:sym typeface="Poppins"/>
              </a:rPr>
              <a:t>Một số sản phẩm như "Cầm cố điện thoại" và "Cầm cố xe máy" thu hút nhiều khách hàng có nợ xấu.  </a:t>
            </a:r>
          </a:p>
          <a:p>
            <a:pPr algn="just" marL="453390" indent="-226695" lvl="1">
              <a:lnSpc>
                <a:spcPts val="3465"/>
              </a:lnSpc>
              <a:buFont typeface="Arial"/>
              <a:buChar char="•"/>
            </a:pPr>
            <a:r>
              <a:rPr lang="en-US" sz="2100">
                <a:solidFill>
                  <a:srgbClr val="1D2159"/>
                </a:solidFill>
                <a:latin typeface="Poppins"/>
                <a:ea typeface="Poppins"/>
                <a:cs typeface="Poppins"/>
                <a:sym typeface="Poppins"/>
              </a:rPr>
              <a:t>Hình thức "Lãi ngày" với số lượng khoản vay và tỷ lệ nợ xấu đều cao, cần được xem xét kỹ lưỡng.</a:t>
            </a:r>
          </a:p>
          <a:p>
            <a:pPr algn="just">
              <a:lnSpc>
                <a:spcPts val="3465"/>
              </a:lnSpc>
            </a:pPr>
          </a:p>
          <a:p>
            <a:pPr algn="just" marL="453390" indent="-226695" lvl="1">
              <a:lnSpc>
                <a:spcPts val="3465"/>
              </a:lnSpc>
              <a:buFont typeface="Arial"/>
              <a:buChar char="•"/>
            </a:pPr>
            <a:r>
              <a:rPr lang="en-US" b="true" sz="2100">
                <a:solidFill>
                  <a:srgbClr val="1D2159"/>
                </a:solidFill>
                <a:latin typeface="Poppins Bold"/>
                <a:ea typeface="Poppins Bold"/>
                <a:cs typeface="Poppins Bold"/>
                <a:sym typeface="Poppins Bold"/>
              </a:rPr>
              <a:t>Giải pháp:</a:t>
            </a:r>
          </a:p>
          <a:p>
            <a:pPr algn="just" marL="906780" indent="-302260" lvl="2">
              <a:lnSpc>
                <a:spcPts val="3465"/>
              </a:lnSpc>
              <a:buFont typeface="Arial"/>
              <a:buChar char="⚬"/>
            </a:pPr>
            <a:r>
              <a:rPr lang="en-US" sz="2100">
                <a:solidFill>
                  <a:srgbClr val="1D2159"/>
                </a:solidFill>
                <a:latin typeface="Poppins"/>
                <a:ea typeface="Poppins"/>
                <a:cs typeface="Poppins"/>
                <a:sym typeface="Poppins"/>
              </a:rPr>
              <a:t>Điều chỉnh lãi suất hoặc tăng điều kiện vay đối với các sản phẩm này để giảm rủi ro.</a:t>
            </a:r>
          </a:p>
          <a:p>
            <a:pPr algn="just" marL="906780" indent="-302260" lvl="2">
              <a:lnSpc>
                <a:spcPts val="3465"/>
              </a:lnSpc>
              <a:buFont typeface="Arial"/>
              <a:buChar char="⚬"/>
            </a:pPr>
            <a:r>
              <a:rPr lang="en-US" sz="2100">
                <a:solidFill>
                  <a:srgbClr val="1D2159"/>
                </a:solidFill>
                <a:latin typeface="Poppins"/>
                <a:ea typeface="Poppins"/>
                <a:cs typeface="Poppins"/>
                <a:sym typeface="Poppins"/>
              </a:rPr>
              <a:t>Đa dạng hóa các sản phẩm tín dụng phù hợp với nhóm khách hàng uy tín hơn.</a:t>
            </a:r>
          </a:p>
          <a:p>
            <a:pPr algn="just" marL="906780" indent="-302260" lvl="2">
              <a:lnSpc>
                <a:spcPts val="3465"/>
              </a:lnSpc>
              <a:buFont typeface="Arial"/>
              <a:buChar char="⚬"/>
            </a:pPr>
            <a:r>
              <a:rPr lang="en-US" b="true" sz="2100">
                <a:solidFill>
                  <a:srgbClr val="1D2159"/>
                </a:solidFill>
                <a:latin typeface="Poppins Bold"/>
                <a:ea typeface="Poppins Bold"/>
                <a:cs typeface="Poppins Bold"/>
                <a:sym typeface="Poppins Bold"/>
              </a:rPr>
              <a:t>Kiểm soát rủi ro với hình thức "Lãi ngày":</a:t>
            </a:r>
            <a:r>
              <a:rPr lang="en-US" sz="2100">
                <a:solidFill>
                  <a:srgbClr val="1D2159"/>
                </a:solidFill>
                <a:latin typeface="Poppins"/>
                <a:ea typeface="Poppins"/>
                <a:cs typeface="Poppins"/>
                <a:sym typeface="Poppins"/>
              </a:rPr>
              <a:t>Tăng yêu cầu đánh giá tín dụng đối với khách hàng chọn hình thức này. </a:t>
            </a:r>
          </a:p>
          <a:p>
            <a:pPr algn="just" marL="906780" indent="-302260" lvl="2">
              <a:lnSpc>
                <a:spcPts val="3465"/>
              </a:lnSpc>
              <a:buFont typeface="Arial"/>
              <a:buChar char="⚬"/>
            </a:pPr>
            <a:r>
              <a:rPr lang="en-US" b="true" sz="2100">
                <a:solidFill>
                  <a:srgbClr val="1D2159"/>
                </a:solidFill>
                <a:latin typeface="Poppins Bold"/>
                <a:ea typeface="Poppins Bold"/>
                <a:cs typeface="Poppins Bold"/>
                <a:sym typeface="Poppins Bold"/>
              </a:rPr>
              <a:t>Thúc đẩy các hình thức trả dần: </a:t>
            </a:r>
            <a:r>
              <a:rPr lang="en-US" sz="2100">
                <a:solidFill>
                  <a:srgbClr val="1D2159"/>
                </a:solidFill>
                <a:latin typeface="Poppins"/>
                <a:ea typeface="Poppins"/>
                <a:cs typeface="Poppins"/>
                <a:sym typeface="Poppins"/>
              </a:rPr>
              <a:t>Tăng cường quảng bá các sản phẩm "Dư nợ giảm dần" vì rủi ro nợ xấu thấp hơn. Cung cấp ưu đãi lãi suất cho các khách hàng chọn hình thức này để khuyến khích sự lựa chọn.</a:t>
            </a:r>
          </a:p>
          <a:p>
            <a:pPr algn="just">
              <a:lnSpc>
                <a:spcPts val="3465"/>
              </a:lnSpc>
            </a:pPr>
          </a:p>
          <a:p>
            <a:pPr algn="just">
              <a:lnSpc>
                <a:spcPts val="3465"/>
              </a:lnSpc>
            </a:pPr>
          </a:p>
          <a:p>
            <a:pPr algn="just">
              <a:lnSpc>
                <a:spcPts val="3465"/>
              </a:lnSpc>
            </a:pPr>
          </a:p>
          <a:p>
            <a:pPr algn="just">
              <a:lnSpc>
                <a:spcPts val="3465"/>
              </a:lnSpc>
            </a:pPr>
          </a:p>
        </p:txBody>
      </p:sp>
      <p:sp>
        <p:nvSpPr>
          <p:cNvPr name="TextBox 9" id="9"/>
          <p:cNvSpPr txBox="true"/>
          <p:nvPr/>
        </p:nvSpPr>
        <p:spPr>
          <a:xfrm rot="0">
            <a:off x="1617592" y="876300"/>
            <a:ext cx="14950018" cy="3632073"/>
          </a:xfrm>
          <a:prstGeom prst="rect">
            <a:avLst/>
          </a:prstGeom>
        </p:spPr>
        <p:txBody>
          <a:bodyPr anchor="t" rtlCol="false" tIns="0" lIns="0" bIns="0" rIns="0">
            <a:spAutoFit/>
          </a:bodyPr>
          <a:lstStyle/>
          <a:p>
            <a:pPr algn="just">
              <a:lnSpc>
                <a:spcPts val="3927"/>
              </a:lnSpc>
            </a:pPr>
            <a:r>
              <a:rPr lang="en-US" sz="2100" b="true">
                <a:solidFill>
                  <a:srgbClr val="1D2159"/>
                </a:solidFill>
                <a:latin typeface="Poppins Bold"/>
                <a:ea typeface="Poppins Bold"/>
                <a:cs typeface="Poppins Bold"/>
                <a:sym typeface="Poppins Bold"/>
              </a:rPr>
              <a:t>T</a:t>
            </a:r>
            <a:r>
              <a:rPr lang="en-US" sz="2100" b="true">
                <a:solidFill>
                  <a:srgbClr val="1D2159"/>
                </a:solidFill>
                <a:latin typeface="Poppins Bold"/>
                <a:ea typeface="Poppins Bold"/>
                <a:cs typeface="Poppins Bold"/>
                <a:sym typeface="Poppins Bold"/>
              </a:rPr>
              <a:t>ăng cường quản lý sau vay</a:t>
            </a:r>
          </a:p>
          <a:p>
            <a:pPr algn="just" marL="453390" indent="-226695" lvl="1">
              <a:lnSpc>
                <a:spcPts val="3465"/>
              </a:lnSpc>
              <a:buFont typeface="Arial"/>
              <a:buChar char="•"/>
            </a:pPr>
            <a:r>
              <a:rPr lang="en-US" sz="2100">
                <a:solidFill>
                  <a:srgbClr val="1D2159"/>
                </a:solidFill>
                <a:latin typeface="Poppins"/>
                <a:ea typeface="Poppins"/>
                <a:cs typeface="Poppins"/>
                <a:sym typeface="Poppins"/>
              </a:rPr>
              <a:t>Công ty có thể chưa theo dõi và hỗ trợ khách hàng sau khi giải ngân.</a:t>
            </a:r>
          </a:p>
          <a:p>
            <a:pPr algn="just" marL="453390" indent="-226695" lvl="1">
              <a:lnSpc>
                <a:spcPts val="3465"/>
              </a:lnSpc>
              <a:buFont typeface="Arial"/>
              <a:buChar char="•"/>
            </a:pPr>
            <a:r>
              <a:rPr lang="en-US" b="true" sz="2100">
                <a:solidFill>
                  <a:srgbClr val="1D2159"/>
                </a:solidFill>
                <a:latin typeface="Poppins Bold"/>
                <a:ea typeface="Poppins Bold"/>
                <a:cs typeface="Poppins Bold"/>
                <a:sym typeface="Poppins Bold"/>
              </a:rPr>
              <a:t>Giải pháp:</a:t>
            </a:r>
          </a:p>
          <a:p>
            <a:pPr algn="just" marL="906780" indent="-302260" lvl="2">
              <a:lnSpc>
                <a:spcPts val="3465"/>
              </a:lnSpc>
              <a:buFont typeface="Arial"/>
              <a:buChar char="⚬"/>
            </a:pPr>
            <a:r>
              <a:rPr lang="en-US" sz="2100">
                <a:solidFill>
                  <a:srgbClr val="1D2159"/>
                </a:solidFill>
                <a:latin typeface="Poppins"/>
                <a:ea typeface="Poppins"/>
                <a:cs typeface="Poppins"/>
                <a:sym typeface="Poppins"/>
              </a:rPr>
              <a:t>Áp dụng hệ thống cảnh báo sớm để phát hiện khách hàng có khả năng thanh toán trễ.</a:t>
            </a:r>
          </a:p>
          <a:p>
            <a:pPr algn="just" marL="906780" indent="-302260" lvl="2">
              <a:lnSpc>
                <a:spcPts val="3465"/>
              </a:lnSpc>
              <a:buFont typeface="Arial"/>
              <a:buChar char="⚬"/>
            </a:pPr>
            <a:r>
              <a:rPr lang="en-US" sz="2100">
                <a:solidFill>
                  <a:srgbClr val="1D2159"/>
                </a:solidFill>
                <a:latin typeface="Poppins"/>
                <a:ea typeface="Poppins"/>
                <a:cs typeface="Poppins"/>
                <a:sym typeface="Poppins"/>
              </a:rPr>
              <a:t>Thiết lập </a:t>
            </a:r>
            <a:r>
              <a:rPr lang="en-US" b="true" sz="2100">
                <a:solidFill>
                  <a:srgbClr val="1D2159"/>
                </a:solidFill>
                <a:latin typeface="Poppins Bold"/>
                <a:ea typeface="Poppins Bold"/>
                <a:cs typeface="Poppins Bold"/>
                <a:sym typeface="Poppins Bold"/>
              </a:rPr>
              <a:t>đội ngũ chăm sóc khách hàng</a:t>
            </a:r>
            <a:r>
              <a:rPr lang="en-US" sz="2100">
                <a:solidFill>
                  <a:srgbClr val="1D2159"/>
                </a:solidFill>
                <a:latin typeface="Poppins"/>
                <a:ea typeface="Poppins"/>
                <a:cs typeface="Poppins"/>
                <a:sym typeface="Poppins"/>
              </a:rPr>
              <a:t> sau vay để hỗ trợ và nhắc nhở thanh toán đúng hạn.</a:t>
            </a:r>
          </a:p>
          <a:p>
            <a:pPr algn="just">
              <a:lnSpc>
                <a:spcPts val="4011"/>
              </a:lnSpc>
            </a:pPr>
          </a:p>
          <a:p>
            <a:pPr algn="just">
              <a:lnSpc>
                <a:spcPts val="3465"/>
              </a:lnSpc>
            </a:pPr>
          </a:p>
          <a:p>
            <a:pPr algn="just">
              <a:lnSpc>
                <a:spcPts val="3465"/>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6034" y="4400050"/>
            <a:ext cx="2420186" cy="2456884"/>
            <a:chOff x="0" y="0"/>
            <a:chExt cx="637415" cy="647081"/>
          </a:xfrm>
        </p:grpSpPr>
        <p:sp>
          <p:nvSpPr>
            <p:cNvPr name="Freeform 3" id="3"/>
            <p:cNvSpPr/>
            <p:nvPr/>
          </p:nvSpPr>
          <p:spPr>
            <a:xfrm flipH="false" flipV="false" rot="0">
              <a:off x="0" y="0"/>
              <a:ext cx="637415" cy="647081"/>
            </a:xfrm>
            <a:custGeom>
              <a:avLst/>
              <a:gdLst/>
              <a:ahLst/>
              <a:cxnLst/>
              <a:rect r="r" b="b" t="t" l="l"/>
              <a:pathLst>
                <a:path h="647081" w="637415">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sp>
        <p:sp>
          <p:nvSpPr>
            <p:cNvPr name="TextBox 4" id="4"/>
            <p:cNvSpPr txBox="true"/>
            <p:nvPr/>
          </p:nvSpPr>
          <p:spPr>
            <a:xfrm>
              <a:off x="0" y="-57150"/>
              <a:ext cx="637415" cy="7042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904556"/>
            <a:ext cx="16476279" cy="8229600"/>
            <a:chOff x="0" y="0"/>
            <a:chExt cx="7354295" cy="3673336"/>
          </a:xfrm>
        </p:grpSpPr>
        <p:sp>
          <p:nvSpPr>
            <p:cNvPr name="Freeform 6" id="6"/>
            <p:cNvSpPr/>
            <p:nvPr/>
          </p:nvSpPr>
          <p:spPr>
            <a:xfrm flipH="false" flipV="false" rot="0">
              <a:off x="0" y="0"/>
              <a:ext cx="7354295" cy="3673335"/>
            </a:xfrm>
            <a:custGeom>
              <a:avLst/>
              <a:gdLst/>
              <a:ahLst/>
              <a:cxnLst/>
              <a:rect r="r" b="b" t="t" l="l"/>
              <a:pathLst>
                <a:path h="3673335" w="7354295">
                  <a:moveTo>
                    <a:pt x="13627" y="0"/>
                  </a:moveTo>
                  <a:lnTo>
                    <a:pt x="7340668" y="0"/>
                  </a:lnTo>
                  <a:cubicBezTo>
                    <a:pt x="7344282" y="0"/>
                    <a:pt x="7347748" y="1436"/>
                    <a:pt x="7350303" y="3991"/>
                  </a:cubicBezTo>
                  <a:cubicBezTo>
                    <a:pt x="7352859" y="6547"/>
                    <a:pt x="7354295" y="10013"/>
                    <a:pt x="7354295" y="13627"/>
                  </a:cubicBezTo>
                  <a:lnTo>
                    <a:pt x="7354295" y="3659709"/>
                  </a:lnTo>
                  <a:cubicBezTo>
                    <a:pt x="7354295" y="3663323"/>
                    <a:pt x="7352859" y="3666789"/>
                    <a:pt x="7350303" y="3669344"/>
                  </a:cubicBezTo>
                  <a:cubicBezTo>
                    <a:pt x="7347748" y="3671900"/>
                    <a:pt x="7344282" y="3673335"/>
                    <a:pt x="7340668" y="3673335"/>
                  </a:cubicBezTo>
                  <a:lnTo>
                    <a:pt x="13627" y="3673335"/>
                  </a:lnTo>
                  <a:cubicBezTo>
                    <a:pt x="10013" y="3673335"/>
                    <a:pt x="6547" y="3671900"/>
                    <a:pt x="3991" y="3669344"/>
                  </a:cubicBezTo>
                  <a:cubicBezTo>
                    <a:pt x="1436" y="3666789"/>
                    <a:pt x="0" y="3663323"/>
                    <a:pt x="0" y="3659709"/>
                  </a:cubicBezTo>
                  <a:lnTo>
                    <a:pt x="0" y="13627"/>
                  </a:lnTo>
                  <a:cubicBezTo>
                    <a:pt x="0" y="10013"/>
                    <a:pt x="1436" y="6547"/>
                    <a:pt x="3991" y="3991"/>
                  </a:cubicBezTo>
                  <a:cubicBezTo>
                    <a:pt x="6547" y="1436"/>
                    <a:pt x="10013" y="0"/>
                    <a:pt x="13627" y="0"/>
                  </a:cubicBezTo>
                  <a:close/>
                </a:path>
              </a:pathLst>
            </a:custGeom>
            <a:blipFill>
              <a:blip r:embed="rId2">
                <a:alphaModFix amt="46000"/>
              </a:blip>
              <a:stretch>
                <a:fillRect l="0" t="-16756" r="0" b="-16756"/>
              </a:stretch>
            </a:blipFill>
            <a:ln cap="rnd">
              <a:noFill/>
              <a:prstDash val="solid"/>
              <a:round/>
            </a:ln>
          </p:spPr>
        </p:sp>
      </p:grpSp>
      <p:sp>
        <p:nvSpPr>
          <p:cNvPr name="Freeform 7" id="7"/>
          <p:cNvSpPr/>
          <p:nvPr/>
        </p:nvSpPr>
        <p:spPr>
          <a:xfrm flipH="false" flipV="false" rot="0">
            <a:off x="1028700" y="9258300"/>
            <a:ext cx="5460231" cy="1777057"/>
          </a:xfrm>
          <a:custGeom>
            <a:avLst/>
            <a:gdLst/>
            <a:ahLst/>
            <a:cxnLst/>
            <a:rect r="r" b="b" t="t" l="l"/>
            <a:pathLst>
              <a:path h="1777057" w="5460231">
                <a:moveTo>
                  <a:pt x="0" y="0"/>
                </a:moveTo>
                <a:lnTo>
                  <a:pt x="5460231" y="0"/>
                </a:lnTo>
                <a:lnTo>
                  <a:pt x="5460231" y="1777057"/>
                </a:lnTo>
                <a:lnTo>
                  <a:pt x="0" y="177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4020220" y="-621932"/>
            <a:ext cx="1371473" cy="1650632"/>
            <a:chOff x="0" y="0"/>
            <a:chExt cx="361211" cy="434734"/>
          </a:xfrm>
        </p:grpSpPr>
        <p:sp>
          <p:nvSpPr>
            <p:cNvPr name="Freeform 9" id="9"/>
            <p:cNvSpPr/>
            <p:nvPr/>
          </p:nvSpPr>
          <p:spPr>
            <a:xfrm flipH="false" flipV="false" rot="0">
              <a:off x="0" y="0"/>
              <a:ext cx="361211" cy="434734"/>
            </a:xfrm>
            <a:custGeom>
              <a:avLst/>
              <a:gdLst/>
              <a:ahLst/>
              <a:cxnLst/>
              <a:rect r="r" b="b" t="t" l="l"/>
              <a:pathLst>
                <a:path h="434734" w="361211">
                  <a:moveTo>
                    <a:pt x="73385" y="0"/>
                  </a:moveTo>
                  <a:lnTo>
                    <a:pt x="287826" y="0"/>
                  </a:lnTo>
                  <a:cubicBezTo>
                    <a:pt x="328356" y="0"/>
                    <a:pt x="361211" y="32855"/>
                    <a:pt x="361211" y="73385"/>
                  </a:cubicBezTo>
                  <a:lnTo>
                    <a:pt x="361211" y="361350"/>
                  </a:lnTo>
                  <a:cubicBezTo>
                    <a:pt x="361211" y="401879"/>
                    <a:pt x="328356" y="434734"/>
                    <a:pt x="287826" y="434734"/>
                  </a:cubicBezTo>
                  <a:lnTo>
                    <a:pt x="73385" y="434734"/>
                  </a:lnTo>
                  <a:cubicBezTo>
                    <a:pt x="53922" y="434734"/>
                    <a:pt x="35256" y="427003"/>
                    <a:pt x="21494" y="413241"/>
                  </a:cubicBezTo>
                  <a:cubicBezTo>
                    <a:pt x="7732" y="399478"/>
                    <a:pt x="0" y="380813"/>
                    <a:pt x="0" y="361350"/>
                  </a:cubicBezTo>
                  <a:lnTo>
                    <a:pt x="0" y="73385"/>
                  </a:lnTo>
                  <a:cubicBezTo>
                    <a:pt x="0" y="32855"/>
                    <a:pt x="32855" y="0"/>
                    <a:pt x="73385" y="0"/>
                  </a:cubicBezTo>
                  <a:close/>
                </a:path>
              </a:pathLst>
            </a:custGeom>
            <a:solidFill>
              <a:srgbClr val="D5EDF1">
                <a:alpha val="35686"/>
              </a:srgbClr>
            </a:solidFill>
            <a:ln cap="sq">
              <a:noFill/>
              <a:prstDash val="solid"/>
              <a:miter/>
            </a:ln>
          </p:spPr>
        </p:sp>
        <p:sp>
          <p:nvSpPr>
            <p:cNvPr name="TextBox 10" id="10"/>
            <p:cNvSpPr txBox="true"/>
            <p:nvPr/>
          </p:nvSpPr>
          <p:spPr>
            <a:xfrm>
              <a:off x="0" y="-57150"/>
              <a:ext cx="361211" cy="49188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2104153" y="-373645"/>
            <a:ext cx="1082147" cy="1154057"/>
            <a:chOff x="0" y="0"/>
            <a:chExt cx="285010" cy="303949"/>
          </a:xfrm>
        </p:grpSpPr>
        <p:sp>
          <p:nvSpPr>
            <p:cNvPr name="Freeform 12" id="12"/>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3" id="13"/>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9451616" y="9470780"/>
            <a:ext cx="1082147" cy="1154057"/>
            <a:chOff x="0" y="0"/>
            <a:chExt cx="285010" cy="303949"/>
          </a:xfrm>
        </p:grpSpPr>
        <p:sp>
          <p:nvSpPr>
            <p:cNvPr name="Freeform 15" id="15"/>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6" id="16"/>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6963906" y="5702877"/>
            <a:ext cx="1082147" cy="1154057"/>
            <a:chOff x="0" y="0"/>
            <a:chExt cx="285010" cy="303949"/>
          </a:xfrm>
        </p:grpSpPr>
        <p:sp>
          <p:nvSpPr>
            <p:cNvPr name="Freeform 18" id="18"/>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9" id="19"/>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6963906" y="1089222"/>
            <a:ext cx="2394159" cy="2320158"/>
          </a:xfrm>
          <a:custGeom>
            <a:avLst/>
            <a:gdLst/>
            <a:ahLst/>
            <a:cxnLst/>
            <a:rect r="r" b="b" t="t" l="l"/>
            <a:pathLst>
              <a:path h="2320158" w="2394159">
                <a:moveTo>
                  <a:pt x="0" y="0"/>
                </a:moveTo>
                <a:lnTo>
                  <a:pt x="2394158" y="0"/>
                </a:lnTo>
                <a:lnTo>
                  <a:pt x="2394158" y="2320157"/>
                </a:lnTo>
                <a:lnTo>
                  <a:pt x="0" y="23201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511489" y="1392625"/>
            <a:ext cx="10213581" cy="1842369"/>
          </a:xfrm>
          <a:prstGeom prst="rect">
            <a:avLst/>
          </a:prstGeom>
        </p:spPr>
        <p:txBody>
          <a:bodyPr anchor="t" rtlCol="false" tIns="0" lIns="0" bIns="0" rIns="0">
            <a:spAutoFit/>
          </a:bodyPr>
          <a:lstStyle/>
          <a:p>
            <a:pPr algn="ctr">
              <a:lnSpc>
                <a:spcPts val="15107"/>
              </a:lnSpc>
              <a:spcBef>
                <a:spcPct val="0"/>
              </a:spcBef>
            </a:pPr>
            <a:r>
              <a:rPr lang="en-US" sz="10790">
                <a:solidFill>
                  <a:srgbClr val="000000"/>
                </a:solidFill>
                <a:latin typeface="Agbalumo"/>
                <a:ea typeface="Agbalumo"/>
                <a:cs typeface="Agbalumo"/>
                <a:sym typeface="Agbalumo"/>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509828" y="3796863"/>
            <a:ext cx="1459373" cy="1088876"/>
            <a:chOff x="0" y="0"/>
            <a:chExt cx="384362" cy="286782"/>
          </a:xfrm>
        </p:grpSpPr>
        <p:sp>
          <p:nvSpPr>
            <p:cNvPr name="Freeform 4" id="4"/>
            <p:cNvSpPr/>
            <p:nvPr/>
          </p:nvSpPr>
          <p:spPr>
            <a:xfrm flipH="false" flipV="false" rot="0">
              <a:off x="0" y="0"/>
              <a:ext cx="384362" cy="286782"/>
            </a:xfrm>
            <a:custGeom>
              <a:avLst/>
              <a:gdLst/>
              <a:ahLst/>
              <a:cxnLst/>
              <a:rect r="r" b="b" t="t" l="l"/>
              <a:pathLst>
                <a:path h="286782" w="384362">
                  <a:moveTo>
                    <a:pt x="74269" y="0"/>
                  </a:moveTo>
                  <a:lnTo>
                    <a:pt x="310092" y="0"/>
                  </a:lnTo>
                  <a:cubicBezTo>
                    <a:pt x="351110" y="0"/>
                    <a:pt x="384362" y="33252"/>
                    <a:pt x="384362" y="74269"/>
                  </a:cubicBezTo>
                  <a:lnTo>
                    <a:pt x="384362" y="212513"/>
                  </a:lnTo>
                  <a:cubicBezTo>
                    <a:pt x="384362" y="253531"/>
                    <a:pt x="351110" y="286782"/>
                    <a:pt x="310092" y="286782"/>
                  </a:cubicBezTo>
                  <a:lnTo>
                    <a:pt x="74269" y="286782"/>
                  </a:lnTo>
                  <a:cubicBezTo>
                    <a:pt x="33252" y="286782"/>
                    <a:pt x="0" y="253531"/>
                    <a:pt x="0" y="212513"/>
                  </a:cubicBezTo>
                  <a:lnTo>
                    <a:pt x="0" y="74269"/>
                  </a:lnTo>
                  <a:cubicBezTo>
                    <a:pt x="0" y="33252"/>
                    <a:pt x="33252" y="0"/>
                    <a:pt x="74269" y="0"/>
                  </a:cubicBezTo>
                  <a:close/>
                </a:path>
              </a:pathLst>
            </a:custGeom>
            <a:solidFill>
              <a:srgbClr val="FDCC6E"/>
            </a:solidFill>
            <a:ln cap="sq">
              <a:noFill/>
              <a:prstDash val="solid"/>
              <a:miter/>
            </a:ln>
          </p:spPr>
        </p:sp>
        <p:sp>
          <p:nvSpPr>
            <p:cNvPr name="TextBox 5" id="5"/>
            <p:cNvSpPr txBox="true"/>
            <p:nvPr/>
          </p:nvSpPr>
          <p:spPr>
            <a:xfrm>
              <a:off x="0" y="-57150"/>
              <a:ext cx="384362" cy="3439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16338" y="3796863"/>
            <a:ext cx="4500908" cy="3771771"/>
            <a:chOff x="0" y="0"/>
            <a:chExt cx="1185424" cy="993388"/>
          </a:xfrm>
        </p:grpSpPr>
        <p:sp>
          <p:nvSpPr>
            <p:cNvPr name="Freeform 7" id="7"/>
            <p:cNvSpPr/>
            <p:nvPr/>
          </p:nvSpPr>
          <p:spPr>
            <a:xfrm flipH="false" flipV="false" rot="0">
              <a:off x="0" y="0"/>
              <a:ext cx="1185424" cy="993388"/>
            </a:xfrm>
            <a:custGeom>
              <a:avLst/>
              <a:gdLst/>
              <a:ahLst/>
              <a:cxnLst/>
              <a:rect r="r" b="b" t="t" l="l"/>
              <a:pathLst>
                <a:path h="993388" w="1185424">
                  <a:moveTo>
                    <a:pt x="87724" y="0"/>
                  </a:moveTo>
                  <a:lnTo>
                    <a:pt x="1097700" y="0"/>
                  </a:lnTo>
                  <a:cubicBezTo>
                    <a:pt x="1120966" y="0"/>
                    <a:pt x="1143279" y="9242"/>
                    <a:pt x="1159731" y="25694"/>
                  </a:cubicBezTo>
                  <a:cubicBezTo>
                    <a:pt x="1176182" y="42145"/>
                    <a:pt x="1185424" y="64458"/>
                    <a:pt x="1185424" y="87724"/>
                  </a:cubicBezTo>
                  <a:lnTo>
                    <a:pt x="1185424" y="905664"/>
                  </a:lnTo>
                  <a:cubicBezTo>
                    <a:pt x="1185424" y="928930"/>
                    <a:pt x="1176182" y="951243"/>
                    <a:pt x="1159731" y="967695"/>
                  </a:cubicBezTo>
                  <a:cubicBezTo>
                    <a:pt x="1143279" y="984146"/>
                    <a:pt x="1120966" y="993388"/>
                    <a:pt x="1097700" y="993388"/>
                  </a:cubicBezTo>
                  <a:lnTo>
                    <a:pt x="87724" y="993388"/>
                  </a:lnTo>
                  <a:cubicBezTo>
                    <a:pt x="39275" y="993388"/>
                    <a:pt x="0" y="954113"/>
                    <a:pt x="0" y="905664"/>
                  </a:cubicBezTo>
                  <a:lnTo>
                    <a:pt x="0" y="87724"/>
                  </a:lnTo>
                  <a:cubicBezTo>
                    <a:pt x="0" y="39275"/>
                    <a:pt x="39275" y="0"/>
                    <a:pt x="87724" y="0"/>
                  </a:cubicBezTo>
                  <a:close/>
                </a:path>
              </a:pathLst>
            </a:custGeom>
            <a:solidFill>
              <a:srgbClr val="FFFFFF"/>
            </a:solidFill>
            <a:ln cap="rnd">
              <a:noFill/>
              <a:prstDash val="solid"/>
              <a:round/>
            </a:ln>
          </p:spPr>
        </p:sp>
        <p:sp>
          <p:nvSpPr>
            <p:cNvPr name="TextBox 8" id="8"/>
            <p:cNvSpPr txBox="true"/>
            <p:nvPr/>
          </p:nvSpPr>
          <p:spPr>
            <a:xfrm>
              <a:off x="0" y="-57150"/>
              <a:ext cx="1185424" cy="1050538"/>
            </a:xfrm>
            <a:prstGeom prst="rect">
              <a:avLst/>
            </a:prstGeom>
          </p:spPr>
          <p:txBody>
            <a:bodyPr anchor="ctr" rtlCol="false" tIns="50800" lIns="50800" bIns="50800" rIns="50800"/>
            <a:lstStyle/>
            <a:p>
              <a:pPr algn="ctr" marL="0" indent="0" lvl="0">
                <a:lnSpc>
                  <a:spcPts val="4059"/>
                </a:lnSpc>
                <a:spcBef>
                  <a:spcPct val="0"/>
                </a:spcBef>
              </a:pPr>
              <a:r>
                <a:rPr lang="en-US" b="true" sz="2899" strike="noStrike" u="none">
                  <a:solidFill>
                    <a:srgbClr val="1D2159"/>
                  </a:solidFill>
                  <a:latin typeface="Asap Bold"/>
                  <a:ea typeface="Asap Bold"/>
                  <a:cs typeface="Asap Bold"/>
                  <a:sym typeface="Asap Bold"/>
                </a:rPr>
                <a:t>Hiểu các yếu tố ảnh hưởng đến khả năng trả nợ.</a:t>
              </a:r>
            </a:p>
          </p:txBody>
        </p:sp>
      </p:grpSp>
      <p:sp>
        <p:nvSpPr>
          <p:cNvPr name="Freeform 9" id="9"/>
          <p:cNvSpPr/>
          <p:nvPr/>
        </p:nvSpPr>
        <p:spPr>
          <a:xfrm flipH="false" flipV="false" rot="0">
            <a:off x="-1197079" y="384937"/>
            <a:ext cx="2394159" cy="2320158"/>
          </a:xfrm>
          <a:custGeom>
            <a:avLst/>
            <a:gdLst/>
            <a:ahLst/>
            <a:cxnLst/>
            <a:rect r="r" b="b" t="t" l="l"/>
            <a:pathLst>
              <a:path h="2320158" w="2394159">
                <a:moveTo>
                  <a:pt x="0" y="0"/>
                </a:moveTo>
                <a:lnTo>
                  <a:pt x="2394158" y="0"/>
                </a:lnTo>
                <a:lnTo>
                  <a:pt x="2394158" y="2320158"/>
                </a:lnTo>
                <a:lnTo>
                  <a:pt x="0" y="232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090921" y="7568634"/>
            <a:ext cx="2394159" cy="2320158"/>
          </a:xfrm>
          <a:custGeom>
            <a:avLst/>
            <a:gdLst/>
            <a:ahLst/>
            <a:cxnLst/>
            <a:rect r="r" b="b" t="t" l="l"/>
            <a:pathLst>
              <a:path h="2320158" w="2394159">
                <a:moveTo>
                  <a:pt x="0" y="0"/>
                </a:moveTo>
                <a:lnTo>
                  <a:pt x="2394158" y="0"/>
                </a:lnTo>
                <a:lnTo>
                  <a:pt x="2394158" y="2320158"/>
                </a:lnTo>
                <a:lnTo>
                  <a:pt x="0" y="232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6379196" y="3796863"/>
            <a:ext cx="1459373" cy="1088876"/>
            <a:chOff x="0" y="0"/>
            <a:chExt cx="384362" cy="286782"/>
          </a:xfrm>
        </p:grpSpPr>
        <p:sp>
          <p:nvSpPr>
            <p:cNvPr name="Freeform 12" id="12"/>
            <p:cNvSpPr/>
            <p:nvPr/>
          </p:nvSpPr>
          <p:spPr>
            <a:xfrm flipH="false" flipV="false" rot="0">
              <a:off x="0" y="0"/>
              <a:ext cx="384362" cy="286782"/>
            </a:xfrm>
            <a:custGeom>
              <a:avLst/>
              <a:gdLst/>
              <a:ahLst/>
              <a:cxnLst/>
              <a:rect r="r" b="b" t="t" l="l"/>
              <a:pathLst>
                <a:path h="286782" w="384362">
                  <a:moveTo>
                    <a:pt x="74269" y="0"/>
                  </a:moveTo>
                  <a:lnTo>
                    <a:pt x="310092" y="0"/>
                  </a:lnTo>
                  <a:cubicBezTo>
                    <a:pt x="351110" y="0"/>
                    <a:pt x="384362" y="33252"/>
                    <a:pt x="384362" y="74269"/>
                  </a:cubicBezTo>
                  <a:lnTo>
                    <a:pt x="384362" y="212513"/>
                  </a:lnTo>
                  <a:cubicBezTo>
                    <a:pt x="384362" y="253531"/>
                    <a:pt x="351110" y="286782"/>
                    <a:pt x="310092" y="286782"/>
                  </a:cubicBezTo>
                  <a:lnTo>
                    <a:pt x="74269" y="286782"/>
                  </a:lnTo>
                  <a:cubicBezTo>
                    <a:pt x="33252" y="286782"/>
                    <a:pt x="0" y="253531"/>
                    <a:pt x="0" y="212513"/>
                  </a:cubicBezTo>
                  <a:lnTo>
                    <a:pt x="0" y="74269"/>
                  </a:lnTo>
                  <a:cubicBezTo>
                    <a:pt x="0" y="33252"/>
                    <a:pt x="33252" y="0"/>
                    <a:pt x="74269" y="0"/>
                  </a:cubicBezTo>
                  <a:close/>
                </a:path>
              </a:pathLst>
            </a:custGeom>
            <a:solidFill>
              <a:srgbClr val="FDCC6E"/>
            </a:solidFill>
            <a:ln cap="sq">
              <a:noFill/>
              <a:prstDash val="solid"/>
              <a:miter/>
            </a:ln>
          </p:spPr>
        </p:sp>
        <p:sp>
          <p:nvSpPr>
            <p:cNvPr name="TextBox 13" id="13"/>
            <p:cNvSpPr txBox="true"/>
            <p:nvPr/>
          </p:nvSpPr>
          <p:spPr>
            <a:xfrm>
              <a:off x="0" y="-38100"/>
              <a:ext cx="384362" cy="32488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248564" y="3796863"/>
            <a:ext cx="1459373" cy="1088876"/>
            <a:chOff x="0" y="0"/>
            <a:chExt cx="384362" cy="286782"/>
          </a:xfrm>
        </p:grpSpPr>
        <p:sp>
          <p:nvSpPr>
            <p:cNvPr name="Freeform 15" id="15"/>
            <p:cNvSpPr/>
            <p:nvPr/>
          </p:nvSpPr>
          <p:spPr>
            <a:xfrm flipH="false" flipV="false" rot="0">
              <a:off x="0" y="0"/>
              <a:ext cx="384362" cy="286782"/>
            </a:xfrm>
            <a:custGeom>
              <a:avLst/>
              <a:gdLst/>
              <a:ahLst/>
              <a:cxnLst/>
              <a:rect r="r" b="b" t="t" l="l"/>
              <a:pathLst>
                <a:path h="286782" w="384362">
                  <a:moveTo>
                    <a:pt x="74269" y="0"/>
                  </a:moveTo>
                  <a:lnTo>
                    <a:pt x="310092" y="0"/>
                  </a:lnTo>
                  <a:cubicBezTo>
                    <a:pt x="351110" y="0"/>
                    <a:pt x="384362" y="33252"/>
                    <a:pt x="384362" y="74269"/>
                  </a:cubicBezTo>
                  <a:lnTo>
                    <a:pt x="384362" y="212513"/>
                  </a:lnTo>
                  <a:cubicBezTo>
                    <a:pt x="384362" y="253531"/>
                    <a:pt x="351110" y="286782"/>
                    <a:pt x="310092" y="286782"/>
                  </a:cubicBezTo>
                  <a:lnTo>
                    <a:pt x="74269" y="286782"/>
                  </a:lnTo>
                  <a:cubicBezTo>
                    <a:pt x="33252" y="286782"/>
                    <a:pt x="0" y="253531"/>
                    <a:pt x="0" y="212513"/>
                  </a:cubicBezTo>
                  <a:lnTo>
                    <a:pt x="0" y="74269"/>
                  </a:lnTo>
                  <a:cubicBezTo>
                    <a:pt x="0" y="33252"/>
                    <a:pt x="33252" y="0"/>
                    <a:pt x="74269" y="0"/>
                  </a:cubicBezTo>
                  <a:close/>
                </a:path>
              </a:pathLst>
            </a:custGeom>
            <a:solidFill>
              <a:srgbClr val="FDCC6E"/>
            </a:solidFill>
            <a:ln cap="sq">
              <a:noFill/>
              <a:prstDash val="solid"/>
              <a:miter/>
            </a:ln>
          </p:spPr>
        </p:sp>
        <p:sp>
          <p:nvSpPr>
            <p:cNvPr name="TextBox 16" id="16"/>
            <p:cNvSpPr txBox="true"/>
            <p:nvPr/>
          </p:nvSpPr>
          <p:spPr>
            <a:xfrm>
              <a:off x="0" y="-38100"/>
              <a:ext cx="384362" cy="324882"/>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2428793" y="3944524"/>
            <a:ext cx="826280" cy="824014"/>
          </a:xfrm>
          <a:custGeom>
            <a:avLst/>
            <a:gdLst/>
            <a:ahLst/>
            <a:cxnLst/>
            <a:rect r="r" b="b" t="t" l="l"/>
            <a:pathLst>
              <a:path h="824014" w="826280">
                <a:moveTo>
                  <a:pt x="0" y="0"/>
                </a:moveTo>
                <a:lnTo>
                  <a:pt x="826280" y="0"/>
                </a:lnTo>
                <a:lnTo>
                  <a:pt x="826280" y="824014"/>
                </a:lnTo>
                <a:lnTo>
                  <a:pt x="0" y="8240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7385706" y="3796863"/>
            <a:ext cx="4500908" cy="3771771"/>
            <a:chOff x="0" y="0"/>
            <a:chExt cx="1185424" cy="993388"/>
          </a:xfrm>
        </p:grpSpPr>
        <p:sp>
          <p:nvSpPr>
            <p:cNvPr name="Freeform 19" id="19"/>
            <p:cNvSpPr/>
            <p:nvPr/>
          </p:nvSpPr>
          <p:spPr>
            <a:xfrm flipH="false" flipV="false" rot="0">
              <a:off x="0" y="0"/>
              <a:ext cx="1185424" cy="993388"/>
            </a:xfrm>
            <a:custGeom>
              <a:avLst/>
              <a:gdLst/>
              <a:ahLst/>
              <a:cxnLst/>
              <a:rect r="r" b="b" t="t" l="l"/>
              <a:pathLst>
                <a:path h="993388" w="1185424">
                  <a:moveTo>
                    <a:pt x="87724" y="0"/>
                  </a:moveTo>
                  <a:lnTo>
                    <a:pt x="1097700" y="0"/>
                  </a:lnTo>
                  <a:cubicBezTo>
                    <a:pt x="1120966" y="0"/>
                    <a:pt x="1143279" y="9242"/>
                    <a:pt x="1159731" y="25694"/>
                  </a:cubicBezTo>
                  <a:cubicBezTo>
                    <a:pt x="1176182" y="42145"/>
                    <a:pt x="1185424" y="64458"/>
                    <a:pt x="1185424" y="87724"/>
                  </a:cubicBezTo>
                  <a:lnTo>
                    <a:pt x="1185424" y="905664"/>
                  </a:lnTo>
                  <a:cubicBezTo>
                    <a:pt x="1185424" y="928930"/>
                    <a:pt x="1176182" y="951243"/>
                    <a:pt x="1159731" y="967695"/>
                  </a:cubicBezTo>
                  <a:cubicBezTo>
                    <a:pt x="1143279" y="984146"/>
                    <a:pt x="1120966" y="993388"/>
                    <a:pt x="1097700" y="993388"/>
                  </a:cubicBezTo>
                  <a:lnTo>
                    <a:pt x="87724" y="993388"/>
                  </a:lnTo>
                  <a:cubicBezTo>
                    <a:pt x="39275" y="993388"/>
                    <a:pt x="0" y="954113"/>
                    <a:pt x="0" y="905664"/>
                  </a:cubicBezTo>
                  <a:lnTo>
                    <a:pt x="0" y="87724"/>
                  </a:lnTo>
                  <a:cubicBezTo>
                    <a:pt x="0" y="39275"/>
                    <a:pt x="39275" y="0"/>
                    <a:pt x="87724" y="0"/>
                  </a:cubicBezTo>
                  <a:close/>
                </a:path>
              </a:pathLst>
            </a:custGeom>
            <a:solidFill>
              <a:srgbClr val="FFFFFF"/>
            </a:solidFill>
            <a:ln cap="rnd">
              <a:noFill/>
              <a:prstDash val="solid"/>
              <a:round/>
            </a:ln>
          </p:spPr>
        </p:sp>
        <p:sp>
          <p:nvSpPr>
            <p:cNvPr name="TextBox 20" id="20"/>
            <p:cNvSpPr txBox="true"/>
            <p:nvPr/>
          </p:nvSpPr>
          <p:spPr>
            <a:xfrm>
              <a:off x="0" y="-57150"/>
              <a:ext cx="1185424" cy="1050538"/>
            </a:xfrm>
            <a:prstGeom prst="rect">
              <a:avLst/>
            </a:prstGeom>
          </p:spPr>
          <p:txBody>
            <a:bodyPr anchor="ctr" rtlCol="false" tIns="50800" lIns="50800" bIns="50800" rIns="50800"/>
            <a:lstStyle/>
            <a:p>
              <a:pPr algn="ctr" marL="0" indent="0" lvl="0">
                <a:lnSpc>
                  <a:spcPts val="4059"/>
                </a:lnSpc>
                <a:spcBef>
                  <a:spcPct val="0"/>
                </a:spcBef>
              </a:pPr>
              <a:r>
                <a:rPr lang="en-US" b="true" sz="2899" strike="noStrike" u="none">
                  <a:solidFill>
                    <a:srgbClr val="1D2159"/>
                  </a:solidFill>
                  <a:latin typeface="Asap Bold"/>
                  <a:ea typeface="Asap Bold"/>
                  <a:cs typeface="Asap Bold"/>
                  <a:sym typeface="Asap Bold"/>
                </a:rPr>
                <a:t>Xác định đặc điểm khách hàng có rủi ro nợ xấu.</a:t>
              </a:r>
            </a:p>
          </p:txBody>
        </p:sp>
      </p:grpSp>
      <p:grpSp>
        <p:nvGrpSpPr>
          <p:cNvPr name="Group 21" id="21"/>
          <p:cNvGrpSpPr/>
          <p:nvPr/>
        </p:nvGrpSpPr>
        <p:grpSpPr>
          <a:xfrm rot="0">
            <a:off x="13255073" y="3796863"/>
            <a:ext cx="4500908" cy="3771771"/>
            <a:chOff x="0" y="0"/>
            <a:chExt cx="1185424" cy="993388"/>
          </a:xfrm>
        </p:grpSpPr>
        <p:sp>
          <p:nvSpPr>
            <p:cNvPr name="Freeform 22" id="22"/>
            <p:cNvSpPr/>
            <p:nvPr/>
          </p:nvSpPr>
          <p:spPr>
            <a:xfrm flipH="false" flipV="false" rot="0">
              <a:off x="0" y="0"/>
              <a:ext cx="1185424" cy="993388"/>
            </a:xfrm>
            <a:custGeom>
              <a:avLst/>
              <a:gdLst/>
              <a:ahLst/>
              <a:cxnLst/>
              <a:rect r="r" b="b" t="t" l="l"/>
              <a:pathLst>
                <a:path h="993388" w="1185424">
                  <a:moveTo>
                    <a:pt x="87724" y="0"/>
                  </a:moveTo>
                  <a:lnTo>
                    <a:pt x="1097700" y="0"/>
                  </a:lnTo>
                  <a:cubicBezTo>
                    <a:pt x="1120966" y="0"/>
                    <a:pt x="1143279" y="9242"/>
                    <a:pt x="1159731" y="25694"/>
                  </a:cubicBezTo>
                  <a:cubicBezTo>
                    <a:pt x="1176182" y="42145"/>
                    <a:pt x="1185424" y="64458"/>
                    <a:pt x="1185424" y="87724"/>
                  </a:cubicBezTo>
                  <a:lnTo>
                    <a:pt x="1185424" y="905664"/>
                  </a:lnTo>
                  <a:cubicBezTo>
                    <a:pt x="1185424" y="928930"/>
                    <a:pt x="1176182" y="951243"/>
                    <a:pt x="1159731" y="967695"/>
                  </a:cubicBezTo>
                  <a:cubicBezTo>
                    <a:pt x="1143279" y="984146"/>
                    <a:pt x="1120966" y="993388"/>
                    <a:pt x="1097700" y="993388"/>
                  </a:cubicBezTo>
                  <a:lnTo>
                    <a:pt x="87724" y="993388"/>
                  </a:lnTo>
                  <a:cubicBezTo>
                    <a:pt x="39275" y="993388"/>
                    <a:pt x="0" y="954113"/>
                    <a:pt x="0" y="905664"/>
                  </a:cubicBezTo>
                  <a:lnTo>
                    <a:pt x="0" y="87724"/>
                  </a:lnTo>
                  <a:cubicBezTo>
                    <a:pt x="0" y="39275"/>
                    <a:pt x="39275" y="0"/>
                    <a:pt x="87724" y="0"/>
                  </a:cubicBezTo>
                  <a:close/>
                </a:path>
              </a:pathLst>
            </a:custGeom>
            <a:solidFill>
              <a:srgbClr val="FFFFFF"/>
            </a:solidFill>
          </p:spPr>
        </p:sp>
        <p:sp>
          <p:nvSpPr>
            <p:cNvPr name="TextBox 23" id="23"/>
            <p:cNvSpPr txBox="true"/>
            <p:nvPr/>
          </p:nvSpPr>
          <p:spPr>
            <a:xfrm>
              <a:off x="0" y="-57150"/>
              <a:ext cx="1185424" cy="1050538"/>
            </a:xfrm>
            <a:prstGeom prst="rect">
              <a:avLst/>
            </a:prstGeom>
          </p:spPr>
          <p:txBody>
            <a:bodyPr anchor="ctr" rtlCol="false" tIns="50800" lIns="50800" bIns="50800" rIns="50800"/>
            <a:lstStyle/>
            <a:p>
              <a:pPr algn="ctr">
                <a:lnSpc>
                  <a:spcPts val="4059"/>
                </a:lnSpc>
              </a:pPr>
              <a:r>
                <a:rPr lang="en-US" sz="2899" b="true">
                  <a:solidFill>
                    <a:srgbClr val="1D2159"/>
                  </a:solidFill>
                  <a:latin typeface="Asap Bold"/>
                  <a:ea typeface="Asap Bold"/>
                  <a:cs typeface="Asap Bold"/>
                  <a:sym typeface="Asap Bold"/>
                </a:rPr>
                <a:t>Đề xuất cải thiện quy trình quản lý tín dụng.</a:t>
              </a:r>
            </a:p>
          </p:txBody>
        </p:sp>
      </p:grpSp>
      <p:sp>
        <p:nvSpPr>
          <p:cNvPr name="Freeform 24" id="24"/>
          <p:cNvSpPr/>
          <p:nvPr/>
        </p:nvSpPr>
        <p:spPr>
          <a:xfrm flipH="false" flipV="false" rot="0">
            <a:off x="595829" y="3914064"/>
            <a:ext cx="865742" cy="827964"/>
          </a:xfrm>
          <a:custGeom>
            <a:avLst/>
            <a:gdLst/>
            <a:ahLst/>
            <a:cxnLst/>
            <a:rect r="r" b="b" t="t" l="l"/>
            <a:pathLst>
              <a:path h="827964" w="865742">
                <a:moveTo>
                  <a:pt x="0" y="0"/>
                </a:moveTo>
                <a:lnTo>
                  <a:pt x="865742" y="0"/>
                </a:lnTo>
                <a:lnTo>
                  <a:pt x="865742" y="827964"/>
                </a:lnTo>
                <a:lnTo>
                  <a:pt x="0" y="827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6479972" y="4013263"/>
            <a:ext cx="750191" cy="656076"/>
          </a:xfrm>
          <a:custGeom>
            <a:avLst/>
            <a:gdLst/>
            <a:ahLst/>
            <a:cxnLst/>
            <a:rect r="r" b="b" t="t" l="l"/>
            <a:pathLst>
              <a:path h="656076" w="750191">
                <a:moveTo>
                  <a:pt x="0" y="0"/>
                </a:moveTo>
                <a:lnTo>
                  <a:pt x="750191" y="0"/>
                </a:lnTo>
                <a:lnTo>
                  <a:pt x="750191" y="656076"/>
                </a:lnTo>
                <a:lnTo>
                  <a:pt x="0" y="6560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2433857" y="1618765"/>
            <a:ext cx="13420286" cy="1352556"/>
          </a:xfrm>
          <a:prstGeom prst="rect">
            <a:avLst/>
          </a:prstGeom>
        </p:spPr>
        <p:txBody>
          <a:bodyPr anchor="t" rtlCol="false" tIns="0" lIns="0" bIns="0" rIns="0">
            <a:spAutoFit/>
          </a:bodyPr>
          <a:lstStyle/>
          <a:p>
            <a:pPr algn="ctr">
              <a:lnSpc>
                <a:spcPts val="11024"/>
              </a:lnSpc>
            </a:pPr>
            <a:r>
              <a:rPr lang="en-US" sz="7874" b="true">
                <a:solidFill>
                  <a:srgbClr val="1D2159"/>
                </a:solidFill>
                <a:latin typeface="Asap Bold"/>
                <a:ea typeface="Asap Bold"/>
                <a:cs typeface="Asap Bold"/>
                <a:sym typeface="Asap Bold"/>
              </a:rPr>
              <a:t>Mục tiêu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4321" y="-928973"/>
            <a:ext cx="2123021" cy="2057400"/>
          </a:xfrm>
          <a:custGeom>
            <a:avLst/>
            <a:gdLst/>
            <a:ahLst/>
            <a:cxnLst/>
            <a:rect r="r" b="b" t="t" l="l"/>
            <a:pathLst>
              <a:path h="2057400" w="2123021">
                <a:moveTo>
                  <a:pt x="0" y="0"/>
                </a:moveTo>
                <a:lnTo>
                  <a:pt x="2123021" y="0"/>
                </a:lnTo>
                <a:lnTo>
                  <a:pt x="2123021"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91045" y="1302061"/>
            <a:ext cx="2420186" cy="2456884"/>
            <a:chOff x="0" y="0"/>
            <a:chExt cx="637415" cy="647081"/>
          </a:xfrm>
        </p:grpSpPr>
        <p:sp>
          <p:nvSpPr>
            <p:cNvPr name="Freeform 4" id="4"/>
            <p:cNvSpPr/>
            <p:nvPr/>
          </p:nvSpPr>
          <p:spPr>
            <a:xfrm flipH="false" flipV="false" rot="0">
              <a:off x="0" y="0"/>
              <a:ext cx="637415" cy="647081"/>
            </a:xfrm>
            <a:custGeom>
              <a:avLst/>
              <a:gdLst/>
              <a:ahLst/>
              <a:cxnLst/>
              <a:rect r="r" b="b" t="t" l="l"/>
              <a:pathLst>
                <a:path h="647081" w="637415">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sp>
        <p:sp>
          <p:nvSpPr>
            <p:cNvPr name="TextBox 5" id="5"/>
            <p:cNvSpPr txBox="true"/>
            <p:nvPr/>
          </p:nvSpPr>
          <p:spPr>
            <a:xfrm>
              <a:off x="0" y="-57150"/>
              <a:ext cx="637415" cy="7042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1689696" y="9258300"/>
            <a:ext cx="1821590" cy="1858288"/>
            <a:chOff x="0" y="0"/>
            <a:chExt cx="479760" cy="489426"/>
          </a:xfrm>
        </p:grpSpPr>
        <p:sp>
          <p:nvSpPr>
            <p:cNvPr name="Freeform 7" id="7"/>
            <p:cNvSpPr/>
            <p:nvPr/>
          </p:nvSpPr>
          <p:spPr>
            <a:xfrm flipH="false" flipV="false" rot="0">
              <a:off x="0" y="0"/>
              <a:ext cx="479760" cy="489426"/>
            </a:xfrm>
            <a:custGeom>
              <a:avLst/>
              <a:gdLst/>
              <a:ahLst/>
              <a:cxnLst/>
              <a:rect r="r" b="b" t="t" l="l"/>
              <a:pathLst>
                <a:path h="489426" w="479760">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sp>
        <p:sp>
          <p:nvSpPr>
            <p:cNvPr name="TextBox 8" id="8"/>
            <p:cNvSpPr txBox="true"/>
            <p:nvPr/>
          </p:nvSpPr>
          <p:spPr>
            <a:xfrm>
              <a:off x="0" y="-57150"/>
              <a:ext cx="479760" cy="5465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272777" y="7759211"/>
            <a:ext cx="1082147" cy="1154057"/>
            <a:chOff x="0" y="0"/>
            <a:chExt cx="285010" cy="303949"/>
          </a:xfrm>
        </p:grpSpPr>
        <p:sp>
          <p:nvSpPr>
            <p:cNvPr name="Freeform 10" id="10"/>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1" id="11"/>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8290826" y="-427736"/>
            <a:ext cx="1082147" cy="1154057"/>
            <a:chOff x="0" y="0"/>
            <a:chExt cx="285010" cy="303949"/>
          </a:xfrm>
        </p:grpSpPr>
        <p:sp>
          <p:nvSpPr>
            <p:cNvPr name="Freeform 13" id="13"/>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4" id="14"/>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809371" y="2187631"/>
            <a:ext cx="8115300" cy="6147320"/>
            <a:chOff x="0" y="0"/>
            <a:chExt cx="1741972" cy="1319539"/>
          </a:xfrm>
        </p:grpSpPr>
        <p:sp>
          <p:nvSpPr>
            <p:cNvPr name="Freeform 16" id="16"/>
            <p:cNvSpPr/>
            <p:nvPr/>
          </p:nvSpPr>
          <p:spPr>
            <a:xfrm flipH="false" flipV="false" rot="0">
              <a:off x="0" y="0"/>
              <a:ext cx="1741972" cy="1319540"/>
            </a:xfrm>
            <a:custGeom>
              <a:avLst/>
              <a:gdLst/>
              <a:ahLst/>
              <a:cxnLst/>
              <a:rect r="r" b="b" t="t" l="l"/>
              <a:pathLst>
                <a:path h="1319540" w="1741972">
                  <a:moveTo>
                    <a:pt x="27666" y="0"/>
                  </a:moveTo>
                  <a:lnTo>
                    <a:pt x="1714306" y="0"/>
                  </a:lnTo>
                  <a:cubicBezTo>
                    <a:pt x="1729586" y="0"/>
                    <a:pt x="1741972" y="12386"/>
                    <a:pt x="1741972" y="27666"/>
                  </a:cubicBezTo>
                  <a:lnTo>
                    <a:pt x="1741972" y="1291874"/>
                  </a:lnTo>
                  <a:cubicBezTo>
                    <a:pt x="1741972" y="1307153"/>
                    <a:pt x="1729586" y="1319540"/>
                    <a:pt x="1714306" y="1319540"/>
                  </a:cubicBezTo>
                  <a:lnTo>
                    <a:pt x="27666" y="1319540"/>
                  </a:lnTo>
                  <a:cubicBezTo>
                    <a:pt x="12386" y="1319540"/>
                    <a:pt x="0" y="1307153"/>
                    <a:pt x="0" y="1291874"/>
                  </a:cubicBezTo>
                  <a:lnTo>
                    <a:pt x="0" y="27666"/>
                  </a:lnTo>
                  <a:cubicBezTo>
                    <a:pt x="0" y="12386"/>
                    <a:pt x="12386" y="0"/>
                    <a:pt x="27666" y="0"/>
                  </a:cubicBezTo>
                  <a:close/>
                </a:path>
              </a:pathLst>
            </a:custGeom>
            <a:blipFill>
              <a:blip r:embed="rId4"/>
              <a:stretch>
                <a:fillRect l="-809" t="0" r="-809" b="0"/>
              </a:stretch>
            </a:blipFill>
          </p:spPr>
        </p:sp>
      </p:grpSp>
      <p:grpSp>
        <p:nvGrpSpPr>
          <p:cNvPr name="Group 17" id="17"/>
          <p:cNvGrpSpPr/>
          <p:nvPr/>
        </p:nvGrpSpPr>
        <p:grpSpPr>
          <a:xfrm rot="0">
            <a:off x="9181537" y="2187631"/>
            <a:ext cx="8077763" cy="6147320"/>
            <a:chOff x="0" y="0"/>
            <a:chExt cx="2127477" cy="1619047"/>
          </a:xfrm>
        </p:grpSpPr>
        <p:sp>
          <p:nvSpPr>
            <p:cNvPr name="Freeform 18" id="18"/>
            <p:cNvSpPr/>
            <p:nvPr/>
          </p:nvSpPr>
          <p:spPr>
            <a:xfrm flipH="false" flipV="false" rot="0">
              <a:off x="0" y="0"/>
              <a:ext cx="2127477" cy="1619047"/>
            </a:xfrm>
            <a:custGeom>
              <a:avLst/>
              <a:gdLst/>
              <a:ahLst/>
              <a:cxnLst/>
              <a:rect r="r" b="b" t="t" l="l"/>
              <a:pathLst>
                <a:path h="1619047" w="2127477">
                  <a:moveTo>
                    <a:pt x="29711" y="0"/>
                  </a:moveTo>
                  <a:lnTo>
                    <a:pt x="2097766" y="0"/>
                  </a:lnTo>
                  <a:cubicBezTo>
                    <a:pt x="2114175" y="0"/>
                    <a:pt x="2127477" y="13302"/>
                    <a:pt x="2127477" y="29711"/>
                  </a:cubicBezTo>
                  <a:lnTo>
                    <a:pt x="2127477" y="1589336"/>
                  </a:lnTo>
                  <a:cubicBezTo>
                    <a:pt x="2127477" y="1605745"/>
                    <a:pt x="2114175" y="1619047"/>
                    <a:pt x="2097766" y="1619047"/>
                  </a:cubicBezTo>
                  <a:lnTo>
                    <a:pt x="29711" y="1619047"/>
                  </a:lnTo>
                  <a:cubicBezTo>
                    <a:pt x="13302" y="1619047"/>
                    <a:pt x="0" y="1605745"/>
                    <a:pt x="0" y="1589336"/>
                  </a:cubicBezTo>
                  <a:lnTo>
                    <a:pt x="0" y="29711"/>
                  </a:lnTo>
                  <a:cubicBezTo>
                    <a:pt x="0" y="13302"/>
                    <a:pt x="13302" y="0"/>
                    <a:pt x="29711" y="0"/>
                  </a:cubicBezTo>
                  <a:close/>
                </a:path>
              </a:pathLst>
            </a:custGeom>
            <a:solidFill>
              <a:srgbClr val="D5EDF1"/>
            </a:solidFill>
            <a:ln cap="rnd">
              <a:noFill/>
              <a:prstDash val="solid"/>
              <a:round/>
            </a:ln>
          </p:spPr>
        </p:sp>
        <p:sp>
          <p:nvSpPr>
            <p:cNvPr name="TextBox 19" id="19"/>
            <p:cNvSpPr txBox="true"/>
            <p:nvPr/>
          </p:nvSpPr>
          <p:spPr>
            <a:xfrm>
              <a:off x="0" y="-57150"/>
              <a:ext cx="2127477" cy="1676197"/>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6070131" y="8508585"/>
            <a:ext cx="4435738" cy="2377137"/>
          </a:xfrm>
          <a:custGeom>
            <a:avLst/>
            <a:gdLst/>
            <a:ahLst/>
            <a:cxnLst/>
            <a:rect r="r" b="b" t="t" l="l"/>
            <a:pathLst>
              <a:path h="2377137" w="4435738">
                <a:moveTo>
                  <a:pt x="0" y="0"/>
                </a:moveTo>
                <a:lnTo>
                  <a:pt x="4435738" y="0"/>
                </a:lnTo>
                <a:lnTo>
                  <a:pt x="4435738" y="2377137"/>
                </a:lnTo>
                <a:lnTo>
                  <a:pt x="0" y="23771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1" id="21"/>
          <p:cNvSpPr txBox="true"/>
          <p:nvPr/>
        </p:nvSpPr>
        <p:spPr>
          <a:xfrm rot="0">
            <a:off x="1028700" y="593757"/>
            <a:ext cx="5449126" cy="465455"/>
          </a:xfrm>
          <a:prstGeom prst="rect">
            <a:avLst/>
          </a:prstGeom>
        </p:spPr>
        <p:txBody>
          <a:bodyPr anchor="t" rtlCol="false" tIns="0" lIns="0" bIns="0" rIns="0">
            <a:spAutoFit/>
          </a:bodyPr>
          <a:lstStyle/>
          <a:p>
            <a:pPr algn="l">
              <a:lnSpc>
                <a:spcPts val="3535"/>
              </a:lnSpc>
            </a:pPr>
            <a:r>
              <a:rPr lang="en-US" sz="3500">
                <a:solidFill>
                  <a:srgbClr val="1D2159"/>
                </a:solidFill>
                <a:latin typeface="Francois One"/>
                <a:ea typeface="Francois One"/>
                <a:cs typeface="Francois One"/>
                <a:sym typeface="Francois One"/>
              </a:rPr>
              <a:t>Giới thiệu về công ty</a:t>
            </a:r>
          </a:p>
        </p:txBody>
      </p:sp>
      <p:sp>
        <p:nvSpPr>
          <p:cNvPr name="TextBox 22" id="22"/>
          <p:cNvSpPr txBox="true"/>
          <p:nvPr/>
        </p:nvSpPr>
        <p:spPr>
          <a:xfrm rot="0">
            <a:off x="9181537" y="2377063"/>
            <a:ext cx="7654822" cy="5575110"/>
          </a:xfrm>
          <a:prstGeom prst="rect">
            <a:avLst/>
          </a:prstGeom>
        </p:spPr>
        <p:txBody>
          <a:bodyPr anchor="t" rtlCol="false" tIns="0" lIns="0" bIns="0" rIns="0">
            <a:spAutoFit/>
          </a:bodyPr>
          <a:lstStyle/>
          <a:p>
            <a:pPr algn="just">
              <a:lnSpc>
                <a:spcPts val="2985"/>
              </a:lnSpc>
            </a:pPr>
          </a:p>
          <a:p>
            <a:pPr algn="just" marL="460403" indent="-230201" lvl="1">
              <a:lnSpc>
                <a:spcPts val="2985"/>
              </a:lnSpc>
              <a:buFont typeface="Arial"/>
              <a:buChar char="•"/>
            </a:pPr>
            <a:r>
              <a:rPr lang="en-US" b="true" sz="2132">
                <a:solidFill>
                  <a:srgbClr val="1D2159"/>
                </a:solidFill>
                <a:latin typeface="Poppins Bold"/>
                <a:ea typeface="Poppins Bold"/>
                <a:cs typeface="Poppins Bold"/>
                <a:sym typeface="Poppins Bold"/>
              </a:rPr>
              <a:t>Tima</a:t>
            </a:r>
            <a:r>
              <a:rPr lang="en-US" sz="2132">
                <a:solidFill>
                  <a:srgbClr val="1D2159"/>
                </a:solidFill>
                <a:latin typeface="Poppins"/>
                <a:ea typeface="Poppins"/>
                <a:cs typeface="Poppins"/>
                <a:sym typeface="Poppins"/>
              </a:rPr>
              <a:t> là nền tảng kết nối tài chính trực tuyến hàng đầu tại Việt Nam, thành lập năm 2015. Công ty chuyên cung cấp dịch vụ vay vốn nhanh chóng, tiện lợi thông qua kết nối giữa người vay và tổ chức tài chính hoặc cá nhân cho vay. </a:t>
            </a:r>
          </a:p>
          <a:p>
            <a:pPr algn="just">
              <a:lnSpc>
                <a:spcPts val="2985"/>
              </a:lnSpc>
            </a:pPr>
          </a:p>
          <a:p>
            <a:pPr algn="just" marL="460403" indent="-230201" lvl="1">
              <a:lnSpc>
                <a:spcPts val="2985"/>
              </a:lnSpc>
              <a:buFont typeface="Arial"/>
              <a:buChar char="•"/>
            </a:pPr>
            <a:r>
              <a:rPr lang="en-US" sz="2132">
                <a:solidFill>
                  <a:srgbClr val="1D2159"/>
                </a:solidFill>
                <a:latin typeface="Poppins"/>
                <a:ea typeface="Poppins"/>
                <a:cs typeface="Poppins"/>
                <a:sym typeface="Poppins"/>
              </a:rPr>
              <a:t>Sử dụng công nghệ hiện đại, Tima tối ưu hóa quy trình duyệt vay, giúp khách hàng dễ dàng tiếp cận nguồn vốn. Các sản phẩm gồm vay tín chấp, vay thế chấp, và các giải pháp tài chính khác. </a:t>
            </a:r>
          </a:p>
          <a:p>
            <a:pPr algn="just">
              <a:lnSpc>
                <a:spcPts val="2985"/>
              </a:lnSpc>
            </a:pPr>
          </a:p>
          <a:p>
            <a:pPr algn="just" marL="460403" indent="-230201" lvl="1">
              <a:lnSpc>
                <a:spcPts val="2985"/>
              </a:lnSpc>
              <a:buFont typeface="Arial"/>
              <a:buChar char="•"/>
            </a:pPr>
            <a:r>
              <a:rPr lang="en-US" sz="2132">
                <a:solidFill>
                  <a:srgbClr val="1D2159"/>
                </a:solidFill>
                <a:latin typeface="Poppins"/>
                <a:ea typeface="Poppins"/>
                <a:cs typeface="Poppins"/>
                <a:sym typeface="Poppins"/>
              </a:rPr>
              <a:t>Tima đã phục vụ hàng triệu khách hàng trên toàn quốc, cam kết hỗ trợ tài chính nhanh và minh bạch.</a:t>
            </a:r>
          </a:p>
          <a:p>
            <a:pPr algn="just">
              <a:lnSpc>
                <a:spcPts val="298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64979" y="-2057400"/>
            <a:ext cx="4246041" cy="4114800"/>
          </a:xfrm>
          <a:custGeom>
            <a:avLst/>
            <a:gdLst/>
            <a:ahLst/>
            <a:cxnLst/>
            <a:rect r="r" b="b" t="t" l="l"/>
            <a:pathLst>
              <a:path h="4114800" w="4246041">
                <a:moveTo>
                  <a:pt x="0" y="0"/>
                </a:moveTo>
                <a:lnTo>
                  <a:pt x="4246042" y="0"/>
                </a:lnTo>
                <a:lnTo>
                  <a:pt x="42460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0854" y="-501900"/>
            <a:ext cx="2420186" cy="1858288"/>
            <a:chOff x="0" y="0"/>
            <a:chExt cx="637415" cy="489426"/>
          </a:xfrm>
        </p:grpSpPr>
        <p:sp>
          <p:nvSpPr>
            <p:cNvPr name="Freeform 4" id="4"/>
            <p:cNvSpPr/>
            <p:nvPr/>
          </p:nvSpPr>
          <p:spPr>
            <a:xfrm flipH="false" flipV="false" rot="0">
              <a:off x="0" y="0"/>
              <a:ext cx="637415" cy="489426"/>
            </a:xfrm>
            <a:custGeom>
              <a:avLst/>
              <a:gdLst/>
              <a:ahLst/>
              <a:cxnLst/>
              <a:rect r="r" b="b" t="t" l="l"/>
              <a:pathLst>
                <a:path h="489426" w="637415">
                  <a:moveTo>
                    <a:pt x="41586" y="0"/>
                  </a:moveTo>
                  <a:lnTo>
                    <a:pt x="595830" y="0"/>
                  </a:lnTo>
                  <a:cubicBezTo>
                    <a:pt x="606859" y="0"/>
                    <a:pt x="617436" y="4381"/>
                    <a:pt x="625235" y="12180"/>
                  </a:cubicBezTo>
                  <a:cubicBezTo>
                    <a:pt x="633034" y="19979"/>
                    <a:pt x="637415" y="30556"/>
                    <a:pt x="637415" y="41586"/>
                  </a:cubicBezTo>
                  <a:lnTo>
                    <a:pt x="637415" y="447840"/>
                  </a:lnTo>
                  <a:cubicBezTo>
                    <a:pt x="637415" y="470807"/>
                    <a:pt x="618797" y="489426"/>
                    <a:pt x="595830" y="489426"/>
                  </a:cubicBezTo>
                  <a:lnTo>
                    <a:pt x="41586" y="489426"/>
                  </a:lnTo>
                  <a:cubicBezTo>
                    <a:pt x="18619" y="489426"/>
                    <a:pt x="0" y="470807"/>
                    <a:pt x="0" y="447840"/>
                  </a:cubicBezTo>
                  <a:lnTo>
                    <a:pt x="0" y="41586"/>
                  </a:lnTo>
                  <a:cubicBezTo>
                    <a:pt x="0" y="18619"/>
                    <a:pt x="18619" y="0"/>
                    <a:pt x="41586" y="0"/>
                  </a:cubicBezTo>
                  <a:close/>
                </a:path>
              </a:pathLst>
            </a:custGeom>
            <a:solidFill>
              <a:srgbClr val="D5EDF1">
                <a:alpha val="22745"/>
              </a:srgbClr>
            </a:solidFill>
            <a:ln cap="sq">
              <a:noFill/>
              <a:prstDash val="solid"/>
              <a:miter/>
            </a:ln>
          </p:spPr>
        </p:sp>
        <p:sp>
          <p:nvSpPr>
            <p:cNvPr name="TextBox 5" id="5"/>
            <p:cNvSpPr txBox="true"/>
            <p:nvPr/>
          </p:nvSpPr>
          <p:spPr>
            <a:xfrm>
              <a:off x="0" y="-57150"/>
              <a:ext cx="637415" cy="5465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1882167" y="8229600"/>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3427889" y="9258300"/>
            <a:ext cx="1821590" cy="1858288"/>
            <a:chOff x="0" y="0"/>
            <a:chExt cx="479760" cy="489426"/>
          </a:xfrm>
        </p:grpSpPr>
        <p:sp>
          <p:nvSpPr>
            <p:cNvPr name="Freeform 8" id="8"/>
            <p:cNvSpPr/>
            <p:nvPr/>
          </p:nvSpPr>
          <p:spPr>
            <a:xfrm flipH="false" flipV="false" rot="0">
              <a:off x="0" y="0"/>
              <a:ext cx="479760" cy="489426"/>
            </a:xfrm>
            <a:custGeom>
              <a:avLst/>
              <a:gdLst/>
              <a:ahLst/>
              <a:cxnLst/>
              <a:rect r="r" b="b" t="t" l="l"/>
              <a:pathLst>
                <a:path h="489426" w="479760">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sp>
        <p:sp>
          <p:nvSpPr>
            <p:cNvPr name="TextBox 9" id="9"/>
            <p:cNvSpPr txBox="true"/>
            <p:nvPr/>
          </p:nvSpPr>
          <p:spPr>
            <a:xfrm>
              <a:off x="0" y="-57150"/>
              <a:ext cx="479760" cy="5465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2582009" y="467382"/>
            <a:ext cx="1082147" cy="1154057"/>
            <a:chOff x="0" y="0"/>
            <a:chExt cx="285010" cy="303949"/>
          </a:xfrm>
        </p:grpSpPr>
        <p:sp>
          <p:nvSpPr>
            <p:cNvPr name="Freeform 11" id="11"/>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22745"/>
              </a:srgbClr>
            </a:solidFill>
            <a:ln cap="sq">
              <a:noFill/>
              <a:prstDash val="solid"/>
              <a:miter/>
            </a:ln>
          </p:spPr>
        </p:sp>
        <p:sp>
          <p:nvSpPr>
            <p:cNvPr name="TextBox 12" id="12"/>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5925683" y="8606364"/>
            <a:ext cx="1082147" cy="1154057"/>
            <a:chOff x="0" y="0"/>
            <a:chExt cx="285010" cy="303949"/>
          </a:xfrm>
        </p:grpSpPr>
        <p:sp>
          <p:nvSpPr>
            <p:cNvPr name="Freeform 14" id="14"/>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22745"/>
              </a:srgbClr>
            </a:solidFill>
            <a:ln cap="sq">
              <a:noFill/>
              <a:prstDash val="solid"/>
              <a:miter/>
            </a:ln>
          </p:spPr>
        </p:sp>
        <p:sp>
          <p:nvSpPr>
            <p:cNvPr name="TextBox 15" id="15"/>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false" flipV="false" rot="0">
            <a:off x="824247" y="4633383"/>
            <a:ext cx="7042330" cy="5196405"/>
          </a:xfrm>
          <a:custGeom>
            <a:avLst/>
            <a:gdLst/>
            <a:ahLst/>
            <a:cxnLst/>
            <a:rect r="r" b="b" t="t" l="l"/>
            <a:pathLst>
              <a:path h="5196405" w="7042330">
                <a:moveTo>
                  <a:pt x="0" y="0"/>
                </a:moveTo>
                <a:lnTo>
                  <a:pt x="7042330" y="0"/>
                </a:lnTo>
                <a:lnTo>
                  <a:pt x="7042330" y="5196404"/>
                </a:lnTo>
                <a:lnTo>
                  <a:pt x="0" y="5196404"/>
                </a:lnTo>
                <a:lnTo>
                  <a:pt x="0" y="0"/>
                </a:lnTo>
                <a:close/>
              </a:path>
            </a:pathLst>
          </a:custGeom>
          <a:blipFill>
            <a:blip r:embed="rId4"/>
            <a:stretch>
              <a:fillRect l="0" t="0" r="0" b="0"/>
            </a:stretch>
          </a:blipFill>
        </p:spPr>
      </p:sp>
      <p:grpSp>
        <p:nvGrpSpPr>
          <p:cNvPr name="Group 17" id="17"/>
          <p:cNvGrpSpPr/>
          <p:nvPr/>
        </p:nvGrpSpPr>
        <p:grpSpPr>
          <a:xfrm rot="0">
            <a:off x="8023804" y="5147771"/>
            <a:ext cx="16282350" cy="7478108"/>
            <a:chOff x="0" y="0"/>
            <a:chExt cx="4288356" cy="1969543"/>
          </a:xfrm>
        </p:grpSpPr>
        <p:sp>
          <p:nvSpPr>
            <p:cNvPr name="Freeform 18" id="18"/>
            <p:cNvSpPr/>
            <p:nvPr/>
          </p:nvSpPr>
          <p:spPr>
            <a:xfrm flipH="false" flipV="false" rot="0">
              <a:off x="0" y="0"/>
              <a:ext cx="4288356" cy="1969543"/>
            </a:xfrm>
            <a:custGeom>
              <a:avLst/>
              <a:gdLst/>
              <a:ahLst/>
              <a:cxnLst/>
              <a:rect r="r" b="b" t="t" l="l"/>
              <a:pathLst>
                <a:path h="1969543" w="4288356">
                  <a:moveTo>
                    <a:pt x="14740" y="0"/>
                  </a:moveTo>
                  <a:lnTo>
                    <a:pt x="4273616" y="0"/>
                  </a:lnTo>
                  <a:cubicBezTo>
                    <a:pt x="4281756" y="0"/>
                    <a:pt x="4288356" y="6599"/>
                    <a:pt x="4288356" y="14740"/>
                  </a:cubicBezTo>
                  <a:lnTo>
                    <a:pt x="4288356" y="1954803"/>
                  </a:lnTo>
                  <a:cubicBezTo>
                    <a:pt x="4288356" y="1958712"/>
                    <a:pt x="4286803" y="1962461"/>
                    <a:pt x="4284039" y="1965226"/>
                  </a:cubicBezTo>
                  <a:cubicBezTo>
                    <a:pt x="4281274" y="1967990"/>
                    <a:pt x="4277525" y="1969543"/>
                    <a:pt x="4273616" y="1969543"/>
                  </a:cubicBezTo>
                  <a:lnTo>
                    <a:pt x="14740" y="1969543"/>
                  </a:lnTo>
                  <a:cubicBezTo>
                    <a:pt x="10831" y="1969543"/>
                    <a:pt x="7081" y="1967990"/>
                    <a:pt x="4317" y="1965226"/>
                  </a:cubicBezTo>
                  <a:cubicBezTo>
                    <a:pt x="1553" y="1962461"/>
                    <a:pt x="0" y="1958712"/>
                    <a:pt x="0" y="1954803"/>
                  </a:cubicBezTo>
                  <a:lnTo>
                    <a:pt x="0" y="14740"/>
                  </a:lnTo>
                  <a:cubicBezTo>
                    <a:pt x="0" y="10831"/>
                    <a:pt x="1553" y="7081"/>
                    <a:pt x="4317" y="4317"/>
                  </a:cubicBezTo>
                  <a:cubicBezTo>
                    <a:pt x="7081" y="1553"/>
                    <a:pt x="10831" y="0"/>
                    <a:pt x="14740" y="0"/>
                  </a:cubicBezTo>
                  <a:close/>
                </a:path>
              </a:pathLst>
            </a:custGeom>
            <a:solidFill>
              <a:srgbClr val="D5EDF1"/>
            </a:solidFill>
            <a:ln cap="rnd">
              <a:noFill/>
              <a:prstDash val="solid"/>
              <a:round/>
            </a:ln>
          </p:spPr>
        </p:sp>
        <p:sp>
          <p:nvSpPr>
            <p:cNvPr name="TextBox 19" id="19"/>
            <p:cNvSpPr txBox="true"/>
            <p:nvPr/>
          </p:nvSpPr>
          <p:spPr>
            <a:xfrm>
              <a:off x="0" y="-57150"/>
              <a:ext cx="4288356" cy="202669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824247" y="1224418"/>
            <a:ext cx="6814949" cy="1332532"/>
          </a:xfrm>
          <a:custGeom>
            <a:avLst/>
            <a:gdLst/>
            <a:ahLst/>
            <a:cxnLst/>
            <a:rect r="r" b="b" t="t" l="l"/>
            <a:pathLst>
              <a:path h="1332532" w="6814949">
                <a:moveTo>
                  <a:pt x="0" y="0"/>
                </a:moveTo>
                <a:lnTo>
                  <a:pt x="6814948" y="0"/>
                </a:lnTo>
                <a:lnTo>
                  <a:pt x="6814948" y="1332531"/>
                </a:lnTo>
                <a:lnTo>
                  <a:pt x="0" y="1332531"/>
                </a:lnTo>
                <a:lnTo>
                  <a:pt x="0" y="0"/>
                </a:lnTo>
                <a:close/>
              </a:path>
            </a:pathLst>
          </a:custGeom>
          <a:blipFill>
            <a:blip r:embed="rId5"/>
            <a:stretch>
              <a:fillRect l="0" t="0" r="0" b="0"/>
            </a:stretch>
          </a:blipFill>
        </p:spPr>
      </p:sp>
      <p:sp>
        <p:nvSpPr>
          <p:cNvPr name="Freeform 21" id="21"/>
          <p:cNvSpPr/>
          <p:nvPr/>
        </p:nvSpPr>
        <p:spPr>
          <a:xfrm flipH="false" flipV="false" rot="0">
            <a:off x="1038130" y="2661724"/>
            <a:ext cx="3111575" cy="1743058"/>
          </a:xfrm>
          <a:custGeom>
            <a:avLst/>
            <a:gdLst/>
            <a:ahLst/>
            <a:cxnLst/>
            <a:rect r="r" b="b" t="t" l="l"/>
            <a:pathLst>
              <a:path h="1743058" w="3111575">
                <a:moveTo>
                  <a:pt x="0" y="0"/>
                </a:moveTo>
                <a:lnTo>
                  <a:pt x="3111575" y="0"/>
                </a:lnTo>
                <a:lnTo>
                  <a:pt x="3111575" y="1743059"/>
                </a:lnTo>
                <a:lnTo>
                  <a:pt x="0" y="1743059"/>
                </a:lnTo>
                <a:lnTo>
                  <a:pt x="0" y="0"/>
                </a:lnTo>
                <a:close/>
              </a:path>
            </a:pathLst>
          </a:custGeom>
          <a:blipFill>
            <a:blip r:embed="rId6"/>
            <a:stretch>
              <a:fillRect l="0" t="0" r="0" b="0"/>
            </a:stretch>
          </a:blipFill>
        </p:spPr>
      </p:sp>
      <p:sp>
        <p:nvSpPr>
          <p:cNvPr name="Freeform 22" id="22"/>
          <p:cNvSpPr/>
          <p:nvPr/>
        </p:nvSpPr>
        <p:spPr>
          <a:xfrm flipH="false" flipV="false" rot="0">
            <a:off x="4351444" y="2785740"/>
            <a:ext cx="2778493" cy="1495027"/>
          </a:xfrm>
          <a:custGeom>
            <a:avLst/>
            <a:gdLst/>
            <a:ahLst/>
            <a:cxnLst/>
            <a:rect r="r" b="b" t="t" l="l"/>
            <a:pathLst>
              <a:path h="1495027" w="2778493">
                <a:moveTo>
                  <a:pt x="0" y="0"/>
                </a:moveTo>
                <a:lnTo>
                  <a:pt x="2778493" y="0"/>
                </a:lnTo>
                <a:lnTo>
                  <a:pt x="2778493" y="1495027"/>
                </a:lnTo>
                <a:lnTo>
                  <a:pt x="0" y="1495027"/>
                </a:lnTo>
                <a:lnTo>
                  <a:pt x="0" y="0"/>
                </a:lnTo>
                <a:close/>
              </a:path>
            </a:pathLst>
          </a:custGeom>
          <a:blipFill>
            <a:blip r:embed="rId7"/>
            <a:stretch>
              <a:fillRect l="0" t="0" r="0" b="0"/>
            </a:stretch>
          </a:blipFill>
        </p:spPr>
      </p:sp>
      <p:sp>
        <p:nvSpPr>
          <p:cNvPr name="Freeform 23" id="23"/>
          <p:cNvSpPr/>
          <p:nvPr/>
        </p:nvSpPr>
        <p:spPr>
          <a:xfrm flipH="false" flipV="false" rot="0">
            <a:off x="8396300" y="865228"/>
            <a:ext cx="8244696" cy="4282543"/>
          </a:xfrm>
          <a:custGeom>
            <a:avLst/>
            <a:gdLst/>
            <a:ahLst/>
            <a:cxnLst/>
            <a:rect r="r" b="b" t="t" l="l"/>
            <a:pathLst>
              <a:path h="4282543" w="8244696">
                <a:moveTo>
                  <a:pt x="0" y="0"/>
                </a:moveTo>
                <a:lnTo>
                  <a:pt x="8244696" y="0"/>
                </a:lnTo>
                <a:lnTo>
                  <a:pt x="8244696" y="4282543"/>
                </a:lnTo>
                <a:lnTo>
                  <a:pt x="0" y="4282543"/>
                </a:lnTo>
                <a:lnTo>
                  <a:pt x="0" y="0"/>
                </a:lnTo>
                <a:close/>
              </a:path>
            </a:pathLst>
          </a:custGeom>
          <a:blipFill>
            <a:blip r:embed="rId8"/>
            <a:stretch>
              <a:fillRect l="0" t="0" r="0" b="0"/>
            </a:stretch>
          </a:blipFill>
        </p:spPr>
      </p:sp>
      <p:sp>
        <p:nvSpPr>
          <p:cNvPr name="TextBox 24" id="24"/>
          <p:cNvSpPr txBox="true"/>
          <p:nvPr/>
        </p:nvSpPr>
        <p:spPr>
          <a:xfrm rot="0">
            <a:off x="1028700" y="400707"/>
            <a:ext cx="3533822" cy="596900"/>
          </a:xfrm>
          <a:prstGeom prst="rect">
            <a:avLst/>
          </a:prstGeom>
        </p:spPr>
        <p:txBody>
          <a:bodyPr anchor="t" rtlCol="false" tIns="0" lIns="0" bIns="0" rIns="0">
            <a:spAutoFit/>
          </a:bodyPr>
          <a:lstStyle/>
          <a:p>
            <a:pPr algn="l">
              <a:lnSpc>
                <a:spcPts val="4900"/>
              </a:lnSpc>
            </a:pPr>
            <a:r>
              <a:rPr lang="en-US" sz="3500">
                <a:solidFill>
                  <a:srgbClr val="1D2159"/>
                </a:solidFill>
                <a:latin typeface="Francois One"/>
                <a:ea typeface="Francois One"/>
                <a:cs typeface="Francois One"/>
                <a:sym typeface="Francois One"/>
              </a:rPr>
              <a:t>Tổng quan</a:t>
            </a:r>
          </a:p>
        </p:txBody>
      </p:sp>
      <p:sp>
        <p:nvSpPr>
          <p:cNvPr name="TextBox 25" id="25"/>
          <p:cNvSpPr txBox="true"/>
          <p:nvPr/>
        </p:nvSpPr>
        <p:spPr>
          <a:xfrm rot="0">
            <a:off x="8398542" y="5483979"/>
            <a:ext cx="8860758" cy="4107251"/>
          </a:xfrm>
          <a:prstGeom prst="rect">
            <a:avLst/>
          </a:prstGeom>
        </p:spPr>
        <p:txBody>
          <a:bodyPr anchor="t" rtlCol="false" tIns="0" lIns="0" bIns="0" rIns="0">
            <a:spAutoFit/>
          </a:bodyPr>
          <a:lstStyle/>
          <a:p>
            <a:pPr algn="just" marL="349517" indent="-174758" lvl="1">
              <a:lnSpc>
                <a:spcPts val="2752"/>
              </a:lnSpc>
              <a:buFont typeface="Arial"/>
              <a:buChar char="•"/>
            </a:pPr>
            <a:r>
              <a:rPr lang="en-US" b="true" sz="1618">
                <a:solidFill>
                  <a:srgbClr val="1D2159"/>
                </a:solidFill>
                <a:latin typeface="Poppins Bold"/>
                <a:ea typeface="Poppins Bold"/>
                <a:cs typeface="Poppins Bold"/>
                <a:sym typeface="Poppins Bold"/>
              </a:rPr>
              <a:t>Tổng số tiền cho vay</a:t>
            </a:r>
            <a:r>
              <a:rPr lang="en-US" sz="1618">
                <a:solidFill>
                  <a:srgbClr val="1D2159"/>
                </a:solidFill>
                <a:latin typeface="Poppins"/>
                <a:ea typeface="Poppins"/>
                <a:cs typeface="Poppins"/>
                <a:sym typeface="Poppins"/>
              </a:rPr>
              <a:t>: 30 tỷ VND, với </a:t>
            </a:r>
            <a:r>
              <a:rPr lang="en-US" b="true" sz="1618">
                <a:solidFill>
                  <a:srgbClr val="1D2159"/>
                </a:solidFill>
                <a:latin typeface="Poppins Bold"/>
                <a:ea typeface="Poppins Bold"/>
                <a:cs typeface="Poppins Bold"/>
                <a:sym typeface="Poppins Bold"/>
              </a:rPr>
              <a:t>số tiền vay trung bình</a:t>
            </a:r>
            <a:r>
              <a:rPr lang="en-US" sz="1618">
                <a:solidFill>
                  <a:srgbClr val="1D2159"/>
                </a:solidFill>
                <a:latin typeface="Poppins"/>
                <a:ea typeface="Poppins"/>
                <a:cs typeface="Poppins"/>
                <a:sym typeface="Poppins"/>
              </a:rPr>
              <a:t> là 12.84 triệu VND.</a:t>
            </a:r>
          </a:p>
          <a:p>
            <a:pPr algn="just" marL="349517" indent="-174758" lvl="1">
              <a:lnSpc>
                <a:spcPts val="2752"/>
              </a:lnSpc>
              <a:buFont typeface="Arial"/>
              <a:buChar char="•"/>
            </a:pPr>
            <a:r>
              <a:rPr lang="en-US" b="true" sz="1618">
                <a:solidFill>
                  <a:srgbClr val="1D2159"/>
                </a:solidFill>
                <a:latin typeface="Poppins Bold"/>
                <a:ea typeface="Poppins Bold"/>
                <a:cs typeface="Poppins Bold"/>
                <a:sym typeface="Poppins Bold"/>
              </a:rPr>
              <a:t>Tổng số khoản vay</a:t>
            </a:r>
            <a:r>
              <a:rPr lang="en-US" sz="1618">
                <a:solidFill>
                  <a:srgbClr val="1D2159"/>
                </a:solidFill>
                <a:latin typeface="Poppins"/>
                <a:ea typeface="Poppins"/>
                <a:cs typeface="Poppins"/>
                <a:sym typeface="Poppins"/>
              </a:rPr>
              <a:t>: 2374, trong đó có </a:t>
            </a:r>
            <a:r>
              <a:rPr lang="en-US" b="true" sz="1618">
                <a:solidFill>
                  <a:srgbClr val="1D2159"/>
                </a:solidFill>
                <a:latin typeface="Poppins Bold"/>
                <a:ea typeface="Poppins Bold"/>
                <a:cs typeface="Poppins Bold"/>
                <a:sym typeface="Poppins Bold"/>
              </a:rPr>
              <a:t>1861 khách hàng</a:t>
            </a:r>
          </a:p>
          <a:p>
            <a:pPr algn="just" marL="349517" indent="-174758" lvl="1">
              <a:lnSpc>
                <a:spcPts val="2752"/>
              </a:lnSpc>
              <a:buFont typeface="Arial"/>
              <a:buChar char="•"/>
            </a:pPr>
            <a:r>
              <a:rPr lang="en-US" b="true" sz="1618">
                <a:solidFill>
                  <a:srgbClr val="1D2159"/>
                </a:solidFill>
                <a:latin typeface="Poppins Bold"/>
                <a:ea typeface="Poppins Bold"/>
                <a:cs typeface="Poppins Bold"/>
                <a:sym typeface="Poppins Bold"/>
              </a:rPr>
              <a:t>Tỷ lệ giải ngân (DisbursementRate)</a:t>
            </a:r>
            <a:r>
              <a:rPr lang="en-US" sz="1618">
                <a:solidFill>
                  <a:srgbClr val="1D2159"/>
                </a:solidFill>
                <a:latin typeface="Poppins"/>
                <a:ea typeface="Poppins"/>
                <a:cs typeface="Poppins"/>
                <a:sym typeface="Poppins"/>
              </a:rPr>
              <a:t>: 92%, cho thấy quá trình phê duyệt và giải ngân khá hiệu quả.</a:t>
            </a:r>
          </a:p>
          <a:p>
            <a:pPr algn="just" marL="349517" indent="-174758" lvl="1">
              <a:lnSpc>
                <a:spcPts val="2752"/>
              </a:lnSpc>
              <a:buFont typeface="Arial"/>
              <a:buChar char="•"/>
            </a:pPr>
            <a:r>
              <a:rPr lang="en-US" b="true" sz="1618">
                <a:solidFill>
                  <a:srgbClr val="1D2159"/>
                </a:solidFill>
                <a:latin typeface="Poppins Bold"/>
                <a:ea typeface="Poppins Bold"/>
                <a:cs typeface="Poppins Bold"/>
                <a:sym typeface="Poppins Bold"/>
              </a:rPr>
              <a:t>Phân phối khách hàng theo thành phố (CityName) </a:t>
            </a:r>
            <a:r>
              <a:rPr lang="en-US" sz="1618">
                <a:solidFill>
                  <a:srgbClr val="1D2159"/>
                </a:solidFill>
                <a:latin typeface="Poppins"/>
                <a:ea typeface="Poppins"/>
                <a:cs typeface="Poppins"/>
                <a:sym typeface="Poppins"/>
              </a:rPr>
              <a:t>chủ yếu tập trung ở</a:t>
            </a:r>
            <a:r>
              <a:rPr lang="en-US" b="true" sz="1618">
                <a:solidFill>
                  <a:srgbClr val="1D2159"/>
                </a:solidFill>
                <a:latin typeface="Poppins Bold"/>
                <a:ea typeface="Poppins Bold"/>
                <a:cs typeface="Poppins Bold"/>
                <a:sym typeface="Poppins Bold"/>
              </a:rPr>
              <a:t> Hà Nội </a:t>
            </a:r>
            <a:r>
              <a:rPr lang="en-US" sz="1618">
                <a:solidFill>
                  <a:srgbClr val="1D2159"/>
                </a:solidFill>
                <a:latin typeface="Poppins"/>
                <a:ea typeface="Poppins"/>
                <a:cs typeface="Poppins"/>
                <a:sym typeface="Poppins"/>
              </a:rPr>
              <a:t>và</a:t>
            </a:r>
            <a:r>
              <a:rPr lang="en-US" b="true" sz="1618">
                <a:solidFill>
                  <a:srgbClr val="1D2159"/>
                </a:solidFill>
                <a:latin typeface="Poppins Bold"/>
                <a:ea typeface="Poppins Bold"/>
                <a:cs typeface="Poppins Bold"/>
                <a:sym typeface="Poppins Bold"/>
              </a:rPr>
              <a:t> TP Hồ Chí Minh</a:t>
            </a:r>
          </a:p>
          <a:p>
            <a:pPr algn="just" marL="349517" indent="-174758" lvl="1">
              <a:lnSpc>
                <a:spcPts val="2752"/>
              </a:lnSpc>
              <a:buFont typeface="Arial"/>
              <a:buChar char="•"/>
            </a:pPr>
            <a:r>
              <a:rPr lang="en-US" b="true" sz="1618">
                <a:solidFill>
                  <a:srgbClr val="1D2159"/>
                </a:solidFill>
                <a:latin typeface="Poppins Bold"/>
                <a:ea typeface="Poppins Bold"/>
                <a:cs typeface="Poppins Bold"/>
                <a:sym typeface="Poppins Bold"/>
              </a:rPr>
              <a:t>Sản phẩm tín dụng (ProductCreditName): "Cầm cố điện thoại" </a:t>
            </a:r>
            <a:r>
              <a:rPr lang="en-US" sz="1618">
                <a:solidFill>
                  <a:srgbClr val="1D2159"/>
                </a:solidFill>
                <a:latin typeface="Poppins"/>
                <a:ea typeface="Poppins"/>
                <a:cs typeface="Poppins"/>
                <a:sym typeface="Poppins"/>
              </a:rPr>
              <a:t>chiếm tỷ trọng cao nhất, lên tới </a:t>
            </a:r>
            <a:r>
              <a:rPr lang="en-US" b="true" sz="1618">
                <a:solidFill>
                  <a:srgbClr val="1D2159"/>
                </a:solidFill>
                <a:latin typeface="Poppins Bold"/>
                <a:ea typeface="Poppins Bold"/>
                <a:cs typeface="Poppins Bold"/>
                <a:sym typeface="Poppins Bold"/>
              </a:rPr>
              <a:t>46.6% (1107 khoản vay). </a:t>
            </a:r>
            <a:r>
              <a:rPr lang="en-US" sz="1618">
                <a:solidFill>
                  <a:srgbClr val="1D2159"/>
                </a:solidFill>
                <a:latin typeface="Poppins"/>
                <a:ea typeface="Poppins"/>
                <a:cs typeface="Poppins"/>
                <a:sym typeface="Poppins"/>
              </a:rPr>
              <a:t>Các sản phẩm khác như</a:t>
            </a:r>
            <a:r>
              <a:rPr lang="en-US" b="true" sz="1618">
                <a:solidFill>
                  <a:srgbClr val="1D2159"/>
                </a:solidFill>
                <a:latin typeface="Poppins Bold"/>
                <a:ea typeface="Poppins Bold"/>
                <a:cs typeface="Poppins Bold"/>
                <a:sym typeface="Poppins Bold"/>
              </a:rPr>
              <a:t> "Cầm cố xe máy" (21.3%), "Vay theo sim" (12.6%) </a:t>
            </a:r>
            <a:r>
              <a:rPr lang="en-US" sz="1618">
                <a:solidFill>
                  <a:srgbClr val="1D2159"/>
                </a:solidFill>
                <a:latin typeface="Poppins"/>
                <a:ea typeface="Poppins"/>
                <a:cs typeface="Poppins"/>
                <a:sym typeface="Poppins"/>
              </a:rPr>
              <a:t>cũng đóng góp đáng kể.</a:t>
            </a:r>
          </a:p>
          <a:p>
            <a:pPr algn="just">
              <a:lnSpc>
                <a:spcPts val="2752"/>
              </a:lnSpc>
            </a:pPr>
          </a:p>
          <a:p>
            <a:pPr algn="just">
              <a:lnSpc>
                <a:spcPts val="2752"/>
              </a:lnSpc>
            </a:pPr>
          </a:p>
          <a:p>
            <a:pPr algn="just">
              <a:lnSpc>
                <a:spcPts val="275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0093" y="779716"/>
            <a:ext cx="2420186" cy="2456884"/>
            <a:chOff x="0" y="0"/>
            <a:chExt cx="637415" cy="647081"/>
          </a:xfrm>
        </p:grpSpPr>
        <p:sp>
          <p:nvSpPr>
            <p:cNvPr name="Freeform 3" id="3"/>
            <p:cNvSpPr/>
            <p:nvPr/>
          </p:nvSpPr>
          <p:spPr>
            <a:xfrm flipH="false" flipV="false" rot="0">
              <a:off x="0" y="0"/>
              <a:ext cx="637415" cy="647081"/>
            </a:xfrm>
            <a:custGeom>
              <a:avLst/>
              <a:gdLst/>
              <a:ahLst/>
              <a:cxnLst/>
              <a:rect r="r" b="b" t="t" l="l"/>
              <a:pathLst>
                <a:path h="647081" w="637415">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sp>
        <p:sp>
          <p:nvSpPr>
            <p:cNvPr name="TextBox 4" id="4"/>
            <p:cNvSpPr txBox="true"/>
            <p:nvPr/>
          </p:nvSpPr>
          <p:spPr>
            <a:xfrm>
              <a:off x="0" y="-57150"/>
              <a:ext cx="637415" cy="7042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4032553" y="-829588"/>
            <a:ext cx="1821590" cy="1858288"/>
            <a:chOff x="0" y="0"/>
            <a:chExt cx="479760" cy="489426"/>
          </a:xfrm>
        </p:grpSpPr>
        <p:sp>
          <p:nvSpPr>
            <p:cNvPr name="Freeform 6" id="6"/>
            <p:cNvSpPr/>
            <p:nvPr/>
          </p:nvSpPr>
          <p:spPr>
            <a:xfrm flipH="false" flipV="false" rot="0">
              <a:off x="0" y="0"/>
              <a:ext cx="479760" cy="489426"/>
            </a:xfrm>
            <a:custGeom>
              <a:avLst/>
              <a:gdLst/>
              <a:ahLst/>
              <a:cxnLst/>
              <a:rect r="r" b="b" t="t" l="l"/>
              <a:pathLst>
                <a:path h="489426" w="479760">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sp>
        <p:sp>
          <p:nvSpPr>
            <p:cNvPr name="TextBox 7" id="7"/>
            <p:cNvSpPr txBox="true"/>
            <p:nvPr/>
          </p:nvSpPr>
          <p:spPr>
            <a:xfrm>
              <a:off x="0" y="-57150"/>
              <a:ext cx="479760" cy="5465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152530" y="5670422"/>
            <a:ext cx="1082147" cy="1154057"/>
            <a:chOff x="0" y="0"/>
            <a:chExt cx="285010" cy="303949"/>
          </a:xfrm>
        </p:grpSpPr>
        <p:sp>
          <p:nvSpPr>
            <p:cNvPr name="Freeform 9" id="9"/>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0" id="10"/>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41449" y="1274615"/>
            <a:ext cx="6229420" cy="6701932"/>
            <a:chOff x="0" y="0"/>
            <a:chExt cx="1640670" cy="1765118"/>
          </a:xfrm>
        </p:grpSpPr>
        <p:sp>
          <p:nvSpPr>
            <p:cNvPr name="Freeform 12" id="12"/>
            <p:cNvSpPr/>
            <p:nvPr/>
          </p:nvSpPr>
          <p:spPr>
            <a:xfrm flipH="false" flipV="false" rot="0">
              <a:off x="0" y="0"/>
              <a:ext cx="1640670" cy="1765118"/>
            </a:xfrm>
            <a:custGeom>
              <a:avLst/>
              <a:gdLst/>
              <a:ahLst/>
              <a:cxnLst/>
              <a:rect r="r" b="b" t="t" l="l"/>
              <a:pathLst>
                <a:path h="1765118" w="1640670">
                  <a:moveTo>
                    <a:pt x="38527" y="0"/>
                  </a:moveTo>
                  <a:lnTo>
                    <a:pt x="1602143" y="0"/>
                  </a:lnTo>
                  <a:cubicBezTo>
                    <a:pt x="1612361" y="0"/>
                    <a:pt x="1622161" y="4059"/>
                    <a:pt x="1629386" y="11284"/>
                  </a:cubicBezTo>
                  <a:cubicBezTo>
                    <a:pt x="1636611" y="18509"/>
                    <a:pt x="1640670" y="28309"/>
                    <a:pt x="1640670" y="38527"/>
                  </a:cubicBezTo>
                  <a:lnTo>
                    <a:pt x="1640670" y="1726591"/>
                  </a:lnTo>
                  <a:cubicBezTo>
                    <a:pt x="1640670" y="1736809"/>
                    <a:pt x="1636611" y="1746609"/>
                    <a:pt x="1629386" y="1753834"/>
                  </a:cubicBezTo>
                  <a:cubicBezTo>
                    <a:pt x="1622161" y="1761059"/>
                    <a:pt x="1612361" y="1765118"/>
                    <a:pt x="1602143" y="1765118"/>
                  </a:cubicBezTo>
                  <a:lnTo>
                    <a:pt x="38527" y="1765118"/>
                  </a:lnTo>
                  <a:cubicBezTo>
                    <a:pt x="17249" y="1765118"/>
                    <a:pt x="0" y="1747869"/>
                    <a:pt x="0" y="1726591"/>
                  </a:cubicBezTo>
                  <a:lnTo>
                    <a:pt x="0" y="38527"/>
                  </a:lnTo>
                  <a:cubicBezTo>
                    <a:pt x="0" y="17249"/>
                    <a:pt x="17249" y="0"/>
                    <a:pt x="38527" y="0"/>
                  </a:cubicBezTo>
                  <a:close/>
                </a:path>
              </a:pathLst>
            </a:custGeom>
            <a:solidFill>
              <a:srgbClr val="FFFFFF"/>
            </a:solidFill>
            <a:ln cap="rnd">
              <a:noFill/>
              <a:prstDash val="solid"/>
              <a:round/>
            </a:ln>
          </p:spPr>
        </p:sp>
        <p:sp>
          <p:nvSpPr>
            <p:cNvPr name="TextBox 13" id="13"/>
            <p:cNvSpPr txBox="true"/>
            <p:nvPr/>
          </p:nvSpPr>
          <p:spPr>
            <a:xfrm>
              <a:off x="0" y="-57150"/>
              <a:ext cx="1640670" cy="1822268"/>
            </a:xfrm>
            <a:prstGeom prst="rect">
              <a:avLst/>
            </a:prstGeom>
          </p:spPr>
          <p:txBody>
            <a:bodyPr anchor="ctr" rtlCol="false" tIns="50800" lIns="50800" bIns="50800" rIns="50800"/>
            <a:lstStyle/>
            <a:p>
              <a:pPr algn="ctr">
                <a:lnSpc>
                  <a:spcPts val="3079"/>
                </a:lnSpc>
              </a:pPr>
              <a:r>
                <a:rPr lang="en-US" sz="2199">
                  <a:solidFill>
                    <a:srgbClr val="1D2159"/>
                  </a:solidFill>
                  <a:latin typeface="Poppins"/>
                  <a:ea typeface="Poppins"/>
                  <a:cs typeface="Poppins"/>
                  <a:sym typeface="Poppins"/>
                </a:rPr>
                <a:t>Tỉ lệ khách hàng có nợ xấu </a:t>
              </a:r>
            </a:p>
            <a:p>
              <a:pPr algn="ctr">
                <a:lnSpc>
                  <a:spcPts val="8819"/>
                </a:lnSpc>
              </a:pPr>
              <a:r>
                <a:rPr lang="en-US" sz="6299" b="true">
                  <a:solidFill>
                    <a:srgbClr val="1D2159"/>
                  </a:solidFill>
                  <a:latin typeface="Poppins Bold"/>
                  <a:ea typeface="Poppins Bold"/>
                  <a:cs typeface="Poppins Bold"/>
                  <a:sym typeface="Poppins Bold"/>
                </a:rPr>
                <a:t>10,8</a:t>
              </a:r>
              <a:r>
                <a:rPr lang="en-US" sz="6299" b="true">
                  <a:solidFill>
                    <a:srgbClr val="1D2159"/>
                  </a:solidFill>
                  <a:latin typeface="Poppins Bold"/>
                  <a:ea typeface="Poppins Bold"/>
                  <a:cs typeface="Poppins Bold"/>
                  <a:sym typeface="Poppins Bold"/>
                </a:rPr>
                <a:t>%</a:t>
              </a:r>
            </a:p>
            <a:p>
              <a:pPr algn="ctr">
                <a:lnSpc>
                  <a:spcPts val="8819"/>
                </a:lnSpc>
              </a:pPr>
            </a:p>
            <a:p>
              <a:pPr algn="ctr">
                <a:lnSpc>
                  <a:spcPts val="3219"/>
                </a:lnSpc>
              </a:pPr>
              <a:r>
                <a:rPr lang="en-US" sz="2299">
                  <a:solidFill>
                    <a:srgbClr val="1D2159"/>
                  </a:solidFill>
                  <a:latin typeface="Poppins"/>
                  <a:ea typeface="Poppins"/>
                  <a:cs typeface="Poppins"/>
                  <a:sym typeface="Poppins"/>
                </a:rPr>
                <a:t>Tỉ lệ khách hàng có thanh toán trễ </a:t>
              </a:r>
            </a:p>
            <a:p>
              <a:pPr algn="ctr">
                <a:lnSpc>
                  <a:spcPts val="8819"/>
                </a:lnSpc>
              </a:pPr>
              <a:r>
                <a:rPr lang="en-US" sz="6299" b="true">
                  <a:solidFill>
                    <a:srgbClr val="1D2159"/>
                  </a:solidFill>
                  <a:latin typeface="Poppins Bold"/>
                  <a:ea typeface="Poppins Bold"/>
                  <a:cs typeface="Poppins Bold"/>
                  <a:sym typeface="Poppins Bold"/>
                </a:rPr>
                <a:t>13,33%</a:t>
              </a:r>
            </a:p>
          </p:txBody>
        </p:sp>
      </p:grpSp>
      <p:grpSp>
        <p:nvGrpSpPr>
          <p:cNvPr name="Group 14" id="14"/>
          <p:cNvGrpSpPr/>
          <p:nvPr/>
        </p:nvGrpSpPr>
        <p:grpSpPr>
          <a:xfrm rot="0">
            <a:off x="6212083" y="1274615"/>
            <a:ext cx="11047217" cy="7983685"/>
            <a:chOff x="0" y="0"/>
            <a:chExt cx="2909555" cy="2102699"/>
          </a:xfrm>
        </p:grpSpPr>
        <p:sp>
          <p:nvSpPr>
            <p:cNvPr name="Freeform 15" id="15"/>
            <p:cNvSpPr/>
            <p:nvPr/>
          </p:nvSpPr>
          <p:spPr>
            <a:xfrm flipH="false" flipV="false" rot="0">
              <a:off x="0" y="0"/>
              <a:ext cx="2909555" cy="2102699"/>
            </a:xfrm>
            <a:custGeom>
              <a:avLst/>
              <a:gdLst/>
              <a:ahLst/>
              <a:cxnLst/>
              <a:rect r="r" b="b" t="t" l="l"/>
              <a:pathLst>
                <a:path h="2102699" w="2909555">
                  <a:moveTo>
                    <a:pt x="21725" y="0"/>
                  </a:moveTo>
                  <a:lnTo>
                    <a:pt x="2887830" y="0"/>
                  </a:lnTo>
                  <a:cubicBezTo>
                    <a:pt x="2893592" y="0"/>
                    <a:pt x="2899118" y="2289"/>
                    <a:pt x="2903192" y="6363"/>
                  </a:cubicBezTo>
                  <a:cubicBezTo>
                    <a:pt x="2907266" y="10437"/>
                    <a:pt x="2909555" y="15963"/>
                    <a:pt x="2909555" y="21725"/>
                  </a:cubicBezTo>
                  <a:lnTo>
                    <a:pt x="2909555" y="2080974"/>
                  </a:lnTo>
                  <a:cubicBezTo>
                    <a:pt x="2909555" y="2092972"/>
                    <a:pt x="2899828" y="2102699"/>
                    <a:pt x="2887830" y="2102699"/>
                  </a:cubicBezTo>
                  <a:lnTo>
                    <a:pt x="21725" y="2102699"/>
                  </a:lnTo>
                  <a:cubicBezTo>
                    <a:pt x="15963" y="2102699"/>
                    <a:pt x="10437" y="2100410"/>
                    <a:pt x="6363" y="2096336"/>
                  </a:cubicBezTo>
                  <a:cubicBezTo>
                    <a:pt x="2289" y="2092262"/>
                    <a:pt x="0" y="2086736"/>
                    <a:pt x="0" y="2080974"/>
                  </a:cubicBezTo>
                  <a:lnTo>
                    <a:pt x="0" y="21725"/>
                  </a:lnTo>
                  <a:cubicBezTo>
                    <a:pt x="0" y="15963"/>
                    <a:pt x="2289" y="10437"/>
                    <a:pt x="6363" y="6363"/>
                  </a:cubicBezTo>
                  <a:cubicBezTo>
                    <a:pt x="10437" y="2289"/>
                    <a:pt x="15963" y="0"/>
                    <a:pt x="21725" y="0"/>
                  </a:cubicBezTo>
                  <a:close/>
                </a:path>
              </a:pathLst>
            </a:custGeom>
            <a:solidFill>
              <a:srgbClr val="D5EDF1"/>
            </a:solidFill>
            <a:ln cap="rnd">
              <a:noFill/>
              <a:prstDash val="solid"/>
              <a:round/>
            </a:ln>
          </p:spPr>
        </p:sp>
        <p:sp>
          <p:nvSpPr>
            <p:cNvPr name="TextBox 16" id="16"/>
            <p:cNvSpPr txBox="true"/>
            <p:nvPr/>
          </p:nvSpPr>
          <p:spPr>
            <a:xfrm>
              <a:off x="0" y="-57150"/>
              <a:ext cx="2909555" cy="2159849"/>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640230" y="9258300"/>
            <a:ext cx="5073107" cy="1651066"/>
          </a:xfrm>
          <a:custGeom>
            <a:avLst/>
            <a:gdLst/>
            <a:ahLst/>
            <a:cxnLst/>
            <a:rect r="r" b="b" t="t" l="l"/>
            <a:pathLst>
              <a:path h="1651066" w="5073107">
                <a:moveTo>
                  <a:pt x="0" y="0"/>
                </a:moveTo>
                <a:lnTo>
                  <a:pt x="5073107" y="0"/>
                </a:lnTo>
                <a:lnTo>
                  <a:pt x="5073107" y="1651066"/>
                </a:lnTo>
                <a:lnTo>
                  <a:pt x="0" y="1651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5645844" y="8458789"/>
            <a:ext cx="1082147" cy="1154057"/>
            <a:chOff x="0" y="0"/>
            <a:chExt cx="285010" cy="303949"/>
          </a:xfrm>
        </p:grpSpPr>
        <p:sp>
          <p:nvSpPr>
            <p:cNvPr name="Freeform 19" id="19"/>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20" id="20"/>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7073343" y="1511758"/>
            <a:ext cx="2394159" cy="2320158"/>
          </a:xfrm>
          <a:custGeom>
            <a:avLst/>
            <a:gdLst/>
            <a:ahLst/>
            <a:cxnLst/>
            <a:rect r="r" b="b" t="t" l="l"/>
            <a:pathLst>
              <a:path h="2320158" w="2394159">
                <a:moveTo>
                  <a:pt x="0" y="0"/>
                </a:moveTo>
                <a:lnTo>
                  <a:pt x="2394159" y="0"/>
                </a:lnTo>
                <a:lnTo>
                  <a:pt x="2394159" y="2320158"/>
                </a:lnTo>
                <a:lnTo>
                  <a:pt x="0" y="2320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6599469" y="1552304"/>
            <a:ext cx="10247708" cy="7266910"/>
            <a:chOff x="0" y="0"/>
            <a:chExt cx="1663254" cy="1179455"/>
          </a:xfrm>
        </p:grpSpPr>
        <p:sp>
          <p:nvSpPr>
            <p:cNvPr name="Freeform 23" id="23"/>
            <p:cNvSpPr/>
            <p:nvPr/>
          </p:nvSpPr>
          <p:spPr>
            <a:xfrm flipH="false" flipV="false" rot="0">
              <a:off x="0" y="0"/>
              <a:ext cx="1663254" cy="1179455"/>
            </a:xfrm>
            <a:custGeom>
              <a:avLst/>
              <a:gdLst/>
              <a:ahLst/>
              <a:cxnLst/>
              <a:rect r="r" b="b" t="t" l="l"/>
              <a:pathLst>
                <a:path h="1179455" w="1663254">
                  <a:moveTo>
                    <a:pt x="0" y="0"/>
                  </a:moveTo>
                  <a:lnTo>
                    <a:pt x="1663254" y="0"/>
                  </a:lnTo>
                  <a:lnTo>
                    <a:pt x="1663254" y="1179455"/>
                  </a:lnTo>
                  <a:lnTo>
                    <a:pt x="0" y="1179455"/>
                  </a:lnTo>
                  <a:close/>
                </a:path>
              </a:pathLst>
            </a:custGeom>
            <a:blipFill>
              <a:blip r:embed="rId6">
                <a:alphaModFix amt="13000"/>
              </a:blip>
              <a:stretch>
                <a:fillRect l="-3143" t="0" r="-3143" b="0"/>
              </a:stretch>
            </a:blipFill>
          </p:spPr>
        </p:sp>
      </p:grpSp>
      <p:sp>
        <p:nvSpPr>
          <p:cNvPr name="TextBox 24" id="24"/>
          <p:cNvSpPr txBox="true"/>
          <p:nvPr/>
        </p:nvSpPr>
        <p:spPr>
          <a:xfrm rot="0">
            <a:off x="6800871" y="2430078"/>
            <a:ext cx="9869641" cy="5303019"/>
          </a:xfrm>
          <a:prstGeom prst="rect">
            <a:avLst/>
          </a:prstGeom>
        </p:spPr>
        <p:txBody>
          <a:bodyPr anchor="t" rtlCol="false" tIns="0" lIns="0" bIns="0" rIns="0">
            <a:spAutoFit/>
          </a:bodyPr>
          <a:lstStyle/>
          <a:p>
            <a:pPr algn="just">
              <a:lnSpc>
                <a:spcPts val="3255"/>
              </a:lnSpc>
            </a:pPr>
            <a:r>
              <a:rPr lang="en-US" sz="1759" b="true">
                <a:solidFill>
                  <a:srgbClr val="000000"/>
                </a:solidFill>
                <a:latin typeface="Poppins Bold"/>
                <a:ea typeface="Poppins Bold"/>
                <a:cs typeface="Poppins Bold"/>
                <a:sym typeface="Poppins Bold"/>
              </a:rPr>
              <a:t>Tỉ lệ khách hàng có nợ xấu (10,8%):</a:t>
            </a:r>
          </a:p>
          <a:p>
            <a:pPr algn="just" marL="759930" indent="-253310" lvl="2">
              <a:lnSpc>
                <a:spcPts val="3255"/>
              </a:lnSpc>
              <a:buFont typeface="Arial"/>
              <a:buChar char="⚬"/>
            </a:pPr>
            <a:r>
              <a:rPr lang="en-US" b="true" sz="1759">
                <a:solidFill>
                  <a:srgbClr val="000000"/>
                </a:solidFill>
                <a:latin typeface="Poppins Bold"/>
                <a:ea typeface="Poppins Bold"/>
                <a:cs typeface="Poppins Bold"/>
                <a:sym typeface="Poppins Bold"/>
              </a:rPr>
              <a:t>Ý nghĩa</a:t>
            </a:r>
            <a:r>
              <a:rPr lang="en-US" sz="1759">
                <a:solidFill>
                  <a:srgbClr val="000000"/>
                </a:solidFill>
                <a:latin typeface="Poppins"/>
                <a:ea typeface="Poppins"/>
                <a:cs typeface="Poppins"/>
                <a:sym typeface="Poppins"/>
              </a:rPr>
              <a:t>: Tỉ lệ này cho thấy khoảng </a:t>
            </a:r>
            <a:r>
              <a:rPr lang="en-US" b="true" sz="1759">
                <a:solidFill>
                  <a:srgbClr val="000000"/>
                </a:solidFill>
                <a:latin typeface="Poppins Bold"/>
                <a:ea typeface="Poppins Bold"/>
                <a:cs typeface="Poppins Bold"/>
                <a:sym typeface="Poppins Bold"/>
              </a:rPr>
              <a:t>1/10 khách hàng</a:t>
            </a:r>
            <a:r>
              <a:rPr lang="en-US" sz="1759">
                <a:solidFill>
                  <a:srgbClr val="000000"/>
                </a:solidFill>
                <a:latin typeface="Poppins"/>
                <a:ea typeface="Poppins"/>
                <a:cs typeface="Poppins"/>
                <a:sym typeface="Poppins"/>
              </a:rPr>
              <a:t> đang có nợ xấu</a:t>
            </a:r>
          </a:p>
          <a:p>
            <a:pPr algn="just" marL="759930" indent="-253310" lvl="2">
              <a:lnSpc>
                <a:spcPts val="3255"/>
              </a:lnSpc>
              <a:buFont typeface="Arial"/>
              <a:buChar char="⚬"/>
            </a:pPr>
            <a:r>
              <a:rPr lang="en-US" b="true" sz="1759">
                <a:solidFill>
                  <a:srgbClr val="000000"/>
                </a:solidFill>
                <a:latin typeface="Poppins Bold"/>
                <a:ea typeface="Poppins Bold"/>
                <a:cs typeface="Poppins Bold"/>
                <a:sym typeface="Poppins Bold"/>
              </a:rPr>
              <a:t>Mức độ rủi ro</a:t>
            </a:r>
            <a:r>
              <a:rPr lang="en-US" sz="1759">
                <a:solidFill>
                  <a:srgbClr val="000000"/>
                </a:solidFill>
                <a:latin typeface="Poppins"/>
                <a:ea typeface="Poppins"/>
                <a:cs typeface="Poppins"/>
                <a:sym typeface="Poppins"/>
              </a:rPr>
              <a:t>: Đây là một tỷ lệ đáng lưu ý, đặc biệt đối với các khoản vay nhỏ lẻ. </a:t>
            </a:r>
          </a:p>
          <a:p>
            <a:pPr algn="just" marL="759930" indent="-253310" lvl="2">
              <a:lnSpc>
                <a:spcPts val="3255"/>
              </a:lnSpc>
              <a:buFont typeface="Arial"/>
              <a:buChar char="⚬"/>
            </a:pPr>
            <a:r>
              <a:rPr lang="en-US" b="true" sz="1759">
                <a:solidFill>
                  <a:srgbClr val="000000"/>
                </a:solidFill>
                <a:latin typeface="Poppins Bold"/>
                <a:ea typeface="Poppins Bold"/>
                <a:cs typeface="Poppins Bold"/>
                <a:sym typeface="Poppins Bold"/>
              </a:rPr>
              <a:t>So sánh ngành</a:t>
            </a:r>
            <a:r>
              <a:rPr lang="en-US" sz="1759">
                <a:solidFill>
                  <a:srgbClr val="000000"/>
                </a:solidFill>
                <a:latin typeface="Poppins"/>
                <a:ea typeface="Poppins"/>
                <a:cs typeface="Poppins"/>
                <a:sym typeface="Poppins"/>
              </a:rPr>
              <a:t>: Mức trung bình nợ xấu của ngành tài chính (thường từ 3%–5%), tỷ lệ 10,8% là khá cao</a:t>
            </a:r>
          </a:p>
          <a:p>
            <a:pPr algn="just">
              <a:lnSpc>
                <a:spcPts val="3255"/>
              </a:lnSpc>
            </a:pPr>
            <a:r>
              <a:rPr lang="en-US" sz="1759" b="true">
                <a:solidFill>
                  <a:srgbClr val="000000"/>
                </a:solidFill>
                <a:latin typeface="Poppins Bold"/>
                <a:ea typeface="Poppins Bold"/>
                <a:cs typeface="Poppins Bold"/>
                <a:sym typeface="Poppins Bold"/>
              </a:rPr>
              <a:t>Tỉ lệ khách hàng thanh toán trễ (13,33%):</a:t>
            </a:r>
          </a:p>
          <a:p>
            <a:pPr algn="just" marL="759930" indent="-253310" lvl="2">
              <a:lnSpc>
                <a:spcPts val="3255"/>
              </a:lnSpc>
              <a:buFont typeface="Arial"/>
              <a:buChar char="⚬"/>
            </a:pPr>
            <a:r>
              <a:rPr lang="en-US" b="true" sz="1759">
                <a:solidFill>
                  <a:srgbClr val="000000"/>
                </a:solidFill>
                <a:latin typeface="Poppins Bold"/>
                <a:ea typeface="Poppins Bold"/>
                <a:cs typeface="Poppins Bold"/>
                <a:sym typeface="Poppins Bold"/>
              </a:rPr>
              <a:t>Ý nghĩa</a:t>
            </a:r>
            <a:r>
              <a:rPr lang="en-US" sz="1759">
                <a:solidFill>
                  <a:srgbClr val="000000"/>
                </a:solidFill>
                <a:latin typeface="Poppins"/>
                <a:ea typeface="Poppins"/>
                <a:cs typeface="Poppins"/>
                <a:sym typeface="Poppins"/>
              </a:rPr>
              <a:t>: Khoảng </a:t>
            </a:r>
            <a:r>
              <a:rPr lang="en-US" b="true" sz="1759">
                <a:solidFill>
                  <a:srgbClr val="000000"/>
                </a:solidFill>
                <a:latin typeface="Poppins Bold"/>
                <a:ea typeface="Poppins Bold"/>
                <a:cs typeface="Poppins Bold"/>
                <a:sym typeface="Poppins Bold"/>
              </a:rPr>
              <a:t>1/8 khách hàng</a:t>
            </a:r>
            <a:r>
              <a:rPr lang="en-US" sz="1759">
                <a:solidFill>
                  <a:srgbClr val="000000"/>
                </a:solidFill>
                <a:latin typeface="Poppins"/>
                <a:ea typeface="Poppins"/>
                <a:cs typeface="Poppins"/>
                <a:sym typeface="Poppins"/>
              </a:rPr>
              <a:t> thanh toán trễ, tức là không trả nợ đúng hạn nhưng chưa đến mức bị coi là nợ xấu.</a:t>
            </a:r>
          </a:p>
          <a:p>
            <a:pPr algn="just" marL="759930" indent="-253310" lvl="2">
              <a:lnSpc>
                <a:spcPts val="3255"/>
              </a:lnSpc>
              <a:buFont typeface="Arial"/>
              <a:buChar char="⚬"/>
            </a:pPr>
            <a:r>
              <a:rPr lang="en-US" b="true" sz="1759">
                <a:solidFill>
                  <a:srgbClr val="000000"/>
                </a:solidFill>
                <a:latin typeface="Poppins Bold"/>
                <a:ea typeface="Poppins Bold"/>
                <a:cs typeface="Poppins Bold"/>
                <a:sym typeface="Poppins Bold"/>
              </a:rPr>
              <a:t>Tác động</a:t>
            </a:r>
            <a:r>
              <a:rPr lang="en-US" sz="1759">
                <a:solidFill>
                  <a:srgbClr val="000000"/>
                </a:solidFill>
                <a:latin typeface="Poppins"/>
                <a:ea typeface="Poppins"/>
                <a:cs typeface="Poppins"/>
                <a:sym typeface="Poppins"/>
              </a:rPr>
              <a:t>: Ảnh hưởng trực tiếp đến dòng tiền và có khả năng chuyển hóa thành nợ xấu </a:t>
            </a:r>
          </a:p>
          <a:p>
            <a:pPr algn="just" marL="759930" indent="-253310" lvl="2">
              <a:lnSpc>
                <a:spcPts val="3255"/>
              </a:lnSpc>
              <a:buFont typeface="Arial"/>
              <a:buChar char="⚬"/>
            </a:pPr>
            <a:r>
              <a:rPr lang="en-US" b="true" sz="1759">
                <a:solidFill>
                  <a:srgbClr val="000000"/>
                </a:solidFill>
                <a:latin typeface="Poppins Bold"/>
                <a:ea typeface="Poppins Bold"/>
                <a:cs typeface="Poppins Bold"/>
                <a:sym typeface="Poppins Bold"/>
              </a:rPr>
              <a:t>So với nợ xấu</a:t>
            </a:r>
            <a:r>
              <a:rPr lang="en-US" sz="1759">
                <a:solidFill>
                  <a:srgbClr val="000000"/>
                </a:solidFill>
                <a:latin typeface="Poppins"/>
                <a:ea typeface="Poppins"/>
                <a:cs typeface="Poppins"/>
                <a:sym typeface="Poppins"/>
              </a:rPr>
              <a:t>: thường là dấu hiệu cảnh báo sớm về các rủi ro nợ xấu, cần có chiến lược can thiệp sớm với nhóm khách hàng này.</a:t>
            </a:r>
          </a:p>
          <a:p>
            <a:pPr algn="just">
              <a:lnSpc>
                <a:spcPts val="325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4321" y="-928973"/>
            <a:ext cx="2123021" cy="2057400"/>
          </a:xfrm>
          <a:custGeom>
            <a:avLst/>
            <a:gdLst/>
            <a:ahLst/>
            <a:cxnLst/>
            <a:rect r="r" b="b" t="t" l="l"/>
            <a:pathLst>
              <a:path h="2057400" w="2123021">
                <a:moveTo>
                  <a:pt x="0" y="0"/>
                </a:moveTo>
                <a:lnTo>
                  <a:pt x="2123021" y="0"/>
                </a:lnTo>
                <a:lnTo>
                  <a:pt x="2123021"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89696" y="9258300"/>
            <a:ext cx="1821590" cy="1858288"/>
            <a:chOff x="0" y="0"/>
            <a:chExt cx="479760" cy="489426"/>
          </a:xfrm>
        </p:grpSpPr>
        <p:sp>
          <p:nvSpPr>
            <p:cNvPr name="Freeform 4" id="4"/>
            <p:cNvSpPr/>
            <p:nvPr/>
          </p:nvSpPr>
          <p:spPr>
            <a:xfrm flipH="false" flipV="false" rot="0">
              <a:off x="0" y="0"/>
              <a:ext cx="479760" cy="489426"/>
            </a:xfrm>
            <a:custGeom>
              <a:avLst/>
              <a:gdLst/>
              <a:ahLst/>
              <a:cxnLst/>
              <a:rect r="r" b="b" t="t" l="l"/>
              <a:pathLst>
                <a:path h="489426" w="479760">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sp>
        <p:sp>
          <p:nvSpPr>
            <p:cNvPr name="TextBox 5" id="5"/>
            <p:cNvSpPr txBox="true"/>
            <p:nvPr/>
          </p:nvSpPr>
          <p:spPr>
            <a:xfrm>
              <a:off x="0" y="-57150"/>
              <a:ext cx="479760" cy="5465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272777" y="7759211"/>
            <a:ext cx="1082147" cy="1154057"/>
            <a:chOff x="0" y="0"/>
            <a:chExt cx="285010" cy="303949"/>
          </a:xfrm>
        </p:grpSpPr>
        <p:sp>
          <p:nvSpPr>
            <p:cNvPr name="Freeform 7" id="7"/>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8" id="8"/>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8290826" y="-427736"/>
            <a:ext cx="1082147" cy="1154057"/>
            <a:chOff x="0" y="0"/>
            <a:chExt cx="285010" cy="303949"/>
          </a:xfrm>
        </p:grpSpPr>
        <p:sp>
          <p:nvSpPr>
            <p:cNvPr name="Freeform 10" id="10"/>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1" id="11"/>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2" id="12"/>
          <p:cNvSpPr/>
          <p:nvPr/>
        </p:nvSpPr>
        <p:spPr>
          <a:xfrm flipH="false" flipV="false" rot="0">
            <a:off x="16070131" y="8508585"/>
            <a:ext cx="4435738" cy="2377137"/>
          </a:xfrm>
          <a:custGeom>
            <a:avLst/>
            <a:gdLst/>
            <a:ahLst/>
            <a:cxnLst/>
            <a:rect r="r" b="b" t="t" l="l"/>
            <a:pathLst>
              <a:path h="2377137" w="4435738">
                <a:moveTo>
                  <a:pt x="0" y="0"/>
                </a:moveTo>
                <a:lnTo>
                  <a:pt x="4435738" y="0"/>
                </a:lnTo>
                <a:lnTo>
                  <a:pt x="4435738" y="2377137"/>
                </a:lnTo>
                <a:lnTo>
                  <a:pt x="0" y="2377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0">
            <a:off x="809371" y="1028700"/>
            <a:ext cx="9300912" cy="3033343"/>
          </a:xfrm>
          <a:custGeom>
            <a:avLst/>
            <a:gdLst/>
            <a:ahLst/>
            <a:cxnLst/>
            <a:rect r="r" b="b" t="t" l="l"/>
            <a:pathLst>
              <a:path h="3033343" w="9300912">
                <a:moveTo>
                  <a:pt x="0" y="0"/>
                </a:moveTo>
                <a:lnTo>
                  <a:pt x="9300911" y="0"/>
                </a:lnTo>
                <a:lnTo>
                  <a:pt x="9300911" y="3033343"/>
                </a:lnTo>
                <a:lnTo>
                  <a:pt x="0" y="3033343"/>
                </a:lnTo>
                <a:lnTo>
                  <a:pt x="0" y="0"/>
                </a:lnTo>
                <a:close/>
              </a:path>
            </a:pathLst>
          </a:custGeom>
          <a:blipFill>
            <a:blip r:embed="rId6"/>
            <a:stretch>
              <a:fillRect l="0" t="0" r="0" b="-1185"/>
            </a:stretch>
          </a:blipFill>
        </p:spPr>
      </p:sp>
      <p:sp>
        <p:nvSpPr>
          <p:cNvPr name="AutoShape 14" id="14"/>
          <p:cNvSpPr/>
          <p:nvPr/>
        </p:nvSpPr>
        <p:spPr>
          <a:xfrm flipV="true">
            <a:off x="2247533" y="2352268"/>
            <a:ext cx="1619620" cy="15087"/>
          </a:xfrm>
          <a:prstGeom prst="line">
            <a:avLst/>
          </a:prstGeom>
          <a:ln cap="flat" w="28575">
            <a:solidFill>
              <a:srgbClr val="000000"/>
            </a:solidFill>
            <a:prstDash val="solid"/>
            <a:headEnd type="diamond" len="lg" w="lg"/>
            <a:tailEnd type="diamond" len="lg" w="lg"/>
          </a:ln>
        </p:spPr>
      </p:sp>
      <p:sp>
        <p:nvSpPr>
          <p:cNvPr name="TextBox 15" id="15"/>
          <p:cNvSpPr txBox="true"/>
          <p:nvPr/>
        </p:nvSpPr>
        <p:spPr>
          <a:xfrm rot="0">
            <a:off x="10463947" y="1211906"/>
            <a:ext cx="6094679" cy="5918206"/>
          </a:xfrm>
          <a:prstGeom prst="rect">
            <a:avLst/>
          </a:prstGeom>
        </p:spPr>
        <p:txBody>
          <a:bodyPr anchor="t" rtlCol="false" tIns="0" lIns="0" bIns="0" rIns="0">
            <a:spAutoFit/>
          </a:bodyPr>
          <a:lstStyle/>
          <a:p>
            <a:pPr algn="just">
              <a:lnSpc>
                <a:spcPts val="3854"/>
              </a:lnSpc>
            </a:pPr>
            <a:r>
              <a:rPr lang="en-US" sz="1889" b="true">
                <a:solidFill>
                  <a:srgbClr val="000000"/>
                </a:solidFill>
                <a:latin typeface="Poppins Bold"/>
                <a:ea typeface="Poppins Bold"/>
                <a:cs typeface="Poppins Bold"/>
                <a:sym typeface="Poppins Bold"/>
              </a:rPr>
              <a:t>            Khách hàng mục tiêu chính</a:t>
            </a:r>
            <a:r>
              <a:rPr lang="en-US" sz="1889">
                <a:solidFill>
                  <a:srgbClr val="000000"/>
                </a:solidFill>
                <a:latin typeface="Poppins"/>
                <a:ea typeface="Poppins"/>
                <a:cs typeface="Poppins"/>
                <a:sym typeface="Poppins"/>
              </a:rPr>
              <a:t>:</a:t>
            </a:r>
          </a:p>
          <a:p>
            <a:pPr algn="just" marL="350284" indent="-175142" lvl="1">
              <a:lnSpc>
                <a:spcPts val="3309"/>
              </a:lnSpc>
              <a:buFont typeface="Arial"/>
              <a:buChar char="•"/>
            </a:pPr>
            <a:r>
              <a:rPr lang="en-US" b="true" sz="1622">
                <a:solidFill>
                  <a:srgbClr val="000000"/>
                </a:solidFill>
                <a:latin typeface="Poppins Bold"/>
                <a:ea typeface="Poppins Bold"/>
                <a:cs typeface="Poppins Bold"/>
                <a:sym typeface="Poppins Bold"/>
              </a:rPr>
              <a:t>Độ tuổi:</a:t>
            </a:r>
            <a:r>
              <a:rPr lang="en-US" sz="1622">
                <a:solidFill>
                  <a:srgbClr val="000000"/>
                </a:solidFill>
                <a:latin typeface="Poppins"/>
                <a:ea typeface="Poppins"/>
                <a:cs typeface="Poppins"/>
                <a:sym typeface="Poppins"/>
              </a:rPr>
              <a:t>  tập trung cao nhất ở độ tuổi từ </a:t>
            </a:r>
            <a:r>
              <a:rPr lang="en-US" b="true" sz="1622">
                <a:solidFill>
                  <a:srgbClr val="000000"/>
                </a:solidFill>
                <a:latin typeface="Poppins Bold"/>
                <a:ea typeface="Poppins Bold"/>
                <a:cs typeface="Poppins Bold"/>
                <a:sym typeface="Poppins Bold"/>
              </a:rPr>
              <a:t>30 đến 36 tuổi</a:t>
            </a:r>
            <a:r>
              <a:rPr lang="en-US" sz="1622">
                <a:solidFill>
                  <a:srgbClr val="000000"/>
                </a:solidFill>
                <a:latin typeface="Poppins"/>
                <a:ea typeface="Poppins"/>
                <a:cs typeface="Poppins"/>
                <a:sym typeface="Poppins"/>
              </a:rPr>
              <a:t>, trong đó đỉnh cao nhất là ở </a:t>
            </a:r>
            <a:r>
              <a:rPr lang="en-US" b="true" sz="1622">
                <a:solidFill>
                  <a:srgbClr val="000000"/>
                </a:solidFill>
                <a:latin typeface="Poppins Bold"/>
                <a:ea typeface="Poppins Bold"/>
                <a:cs typeface="Poppins Bold"/>
                <a:sym typeface="Poppins Bold"/>
              </a:rPr>
              <a:t>tuổi 33 (155 khách hàng)</a:t>
            </a:r>
            <a:r>
              <a:rPr lang="en-US" sz="1622">
                <a:solidFill>
                  <a:srgbClr val="000000"/>
                </a:solidFill>
                <a:latin typeface="Poppins"/>
                <a:ea typeface="Poppins"/>
                <a:cs typeface="Poppins"/>
                <a:sym typeface="Poppins"/>
              </a:rPr>
              <a:t>. Sau tuổi 36, số lượng khách hàng giảm dần.</a:t>
            </a:r>
          </a:p>
          <a:p>
            <a:pPr algn="just" marL="350284" indent="-175142" lvl="1">
              <a:lnSpc>
                <a:spcPts val="3309"/>
              </a:lnSpc>
              <a:buFont typeface="Arial"/>
              <a:buChar char="•"/>
            </a:pPr>
            <a:r>
              <a:rPr lang="en-US" b="true" sz="1622">
                <a:solidFill>
                  <a:srgbClr val="000000"/>
                </a:solidFill>
                <a:latin typeface="Poppins Bold"/>
                <a:ea typeface="Poppins Bold"/>
                <a:cs typeface="Poppins Bold"/>
                <a:sym typeface="Poppins Bold"/>
              </a:rPr>
              <a:t>Số lượng khách hàng theo giới tính :</a:t>
            </a:r>
            <a:r>
              <a:rPr lang="en-US" sz="1622">
                <a:solidFill>
                  <a:srgbClr val="000000"/>
                </a:solidFill>
                <a:latin typeface="Poppins"/>
                <a:ea typeface="Poppins"/>
                <a:cs typeface="Poppins"/>
                <a:sym typeface="Poppins"/>
              </a:rPr>
              <a:t> Nam chiếm khoảng </a:t>
            </a:r>
            <a:r>
              <a:rPr lang="en-US" b="true" sz="1622">
                <a:solidFill>
                  <a:srgbClr val="000000"/>
                </a:solidFill>
                <a:latin typeface="Poppins Bold"/>
                <a:ea typeface="Poppins Bold"/>
                <a:cs typeface="Poppins Bold"/>
                <a:sym typeface="Poppins Bold"/>
              </a:rPr>
              <a:t>65%</a:t>
            </a:r>
            <a:r>
              <a:rPr lang="en-US" sz="1622">
                <a:solidFill>
                  <a:srgbClr val="000000"/>
                </a:solidFill>
                <a:latin typeface="Poppins"/>
                <a:ea typeface="Poppins"/>
                <a:cs typeface="Poppins"/>
                <a:sym typeface="Poppins"/>
              </a:rPr>
              <a:t>, trong khi nữ chiếm </a:t>
            </a:r>
            <a:r>
              <a:rPr lang="en-US" b="true" sz="1622">
                <a:solidFill>
                  <a:srgbClr val="000000"/>
                </a:solidFill>
                <a:latin typeface="Poppins Bold"/>
                <a:ea typeface="Poppins Bold"/>
                <a:cs typeface="Poppins Bold"/>
                <a:sym typeface="Poppins Bold"/>
              </a:rPr>
              <a:t>35%</a:t>
            </a:r>
            <a:r>
              <a:rPr lang="en-US" sz="1622">
                <a:solidFill>
                  <a:srgbClr val="000000"/>
                </a:solidFill>
                <a:latin typeface="Poppins"/>
                <a:ea typeface="Poppins"/>
                <a:cs typeface="Poppins"/>
                <a:sym typeface="Poppins"/>
              </a:rPr>
              <a:t>.</a:t>
            </a:r>
          </a:p>
          <a:p>
            <a:pPr algn="just" marL="350284" indent="-175142" lvl="1">
              <a:lnSpc>
                <a:spcPts val="3309"/>
              </a:lnSpc>
              <a:buFont typeface="Arial"/>
              <a:buChar char="•"/>
            </a:pPr>
            <a:r>
              <a:rPr lang="en-US" b="true" sz="1622">
                <a:solidFill>
                  <a:srgbClr val="000000"/>
                </a:solidFill>
                <a:latin typeface="Poppins Bold"/>
                <a:ea typeface="Poppins Bold"/>
                <a:cs typeface="Poppins Bold"/>
                <a:sym typeface="Poppins Bold"/>
              </a:rPr>
              <a:t>Số lượng khách hàng theo mức lương: </a:t>
            </a:r>
            <a:r>
              <a:rPr lang="en-US" sz="1622">
                <a:solidFill>
                  <a:srgbClr val="000000"/>
                </a:solidFill>
                <a:latin typeface="Poppins"/>
                <a:ea typeface="Poppins"/>
                <a:cs typeface="Poppins"/>
                <a:sym typeface="Poppins"/>
              </a:rPr>
              <a:t>Phần lớn khách hàng thuộc Nhóm thu nhập thấp và trung bình.</a:t>
            </a:r>
          </a:p>
          <a:p>
            <a:pPr algn="just" marL="350284" indent="-175142" lvl="1">
              <a:lnSpc>
                <a:spcPts val="3309"/>
              </a:lnSpc>
              <a:buFont typeface="Arial"/>
              <a:buChar char="•"/>
            </a:pPr>
            <a:r>
              <a:rPr lang="en-US" b="true" sz="1622">
                <a:solidFill>
                  <a:srgbClr val="000000"/>
                </a:solidFill>
                <a:latin typeface="Poppins Bold"/>
                <a:ea typeface="Poppins Bold"/>
                <a:cs typeface="Poppins Bold"/>
                <a:sym typeface="Poppins Bold"/>
              </a:rPr>
              <a:t>Số lượng khách hàng theo nghề nghiệp:</a:t>
            </a:r>
            <a:r>
              <a:rPr lang="en-US" sz="1622">
                <a:solidFill>
                  <a:srgbClr val="000000"/>
                </a:solidFill>
                <a:latin typeface="Poppins"/>
                <a:ea typeface="Poppins"/>
                <a:cs typeface="Poppins"/>
                <a:sym typeface="Poppins"/>
              </a:rPr>
              <a:t> "Nhân viên chính thức" chiếm ưu thế với</a:t>
            </a:r>
            <a:r>
              <a:rPr lang="en-US" b="true" sz="1622">
                <a:solidFill>
                  <a:srgbClr val="000000"/>
                </a:solidFill>
                <a:latin typeface="Poppins Bold"/>
                <a:ea typeface="Poppins Bold"/>
                <a:cs typeface="Poppins Bold"/>
                <a:sym typeface="Poppins Bold"/>
              </a:rPr>
              <a:t> 1,081 khách hàng.</a:t>
            </a:r>
          </a:p>
          <a:p>
            <a:pPr algn="just">
              <a:lnSpc>
                <a:spcPts val="3309"/>
              </a:lnSpc>
            </a:pPr>
          </a:p>
          <a:p>
            <a:pPr algn="just">
              <a:lnSpc>
                <a:spcPts val="3309"/>
              </a:lnSpc>
            </a:pPr>
          </a:p>
          <a:p>
            <a:pPr algn="just">
              <a:lnSpc>
                <a:spcPts val="3309"/>
              </a:lnSpc>
            </a:pPr>
          </a:p>
          <a:p>
            <a:pPr algn="just">
              <a:lnSpc>
                <a:spcPts val="3309"/>
              </a:lnSpc>
            </a:pPr>
          </a:p>
        </p:txBody>
      </p:sp>
      <p:sp>
        <p:nvSpPr>
          <p:cNvPr name="Freeform 16" id="16"/>
          <p:cNvSpPr/>
          <p:nvPr/>
        </p:nvSpPr>
        <p:spPr>
          <a:xfrm flipH="false" flipV="false" rot="0">
            <a:off x="809371" y="4124142"/>
            <a:ext cx="9193234" cy="2987801"/>
          </a:xfrm>
          <a:custGeom>
            <a:avLst/>
            <a:gdLst/>
            <a:ahLst/>
            <a:cxnLst/>
            <a:rect r="r" b="b" t="t" l="l"/>
            <a:pathLst>
              <a:path h="2987801" w="9193234">
                <a:moveTo>
                  <a:pt x="0" y="0"/>
                </a:moveTo>
                <a:lnTo>
                  <a:pt x="9193234" y="0"/>
                </a:lnTo>
                <a:lnTo>
                  <a:pt x="9193234" y="2987801"/>
                </a:lnTo>
                <a:lnTo>
                  <a:pt x="0" y="2987801"/>
                </a:lnTo>
                <a:lnTo>
                  <a:pt x="0" y="0"/>
                </a:lnTo>
                <a:close/>
              </a:path>
            </a:pathLst>
          </a:custGeom>
          <a:blipFill>
            <a:blip r:embed="rId7"/>
            <a:stretch>
              <a:fillRect l="0" t="0" r="0" b="0"/>
            </a:stretch>
          </a:blipFill>
        </p:spPr>
      </p:sp>
      <p:sp>
        <p:nvSpPr>
          <p:cNvPr name="Freeform 17" id="17"/>
          <p:cNvSpPr/>
          <p:nvPr/>
        </p:nvSpPr>
        <p:spPr>
          <a:xfrm flipH="false" flipV="false" rot="0">
            <a:off x="14835773" y="425965"/>
            <a:ext cx="2468716" cy="1404924"/>
          </a:xfrm>
          <a:custGeom>
            <a:avLst/>
            <a:gdLst/>
            <a:ahLst/>
            <a:cxnLst/>
            <a:rect r="r" b="b" t="t" l="l"/>
            <a:pathLst>
              <a:path h="1404924" w="2468716">
                <a:moveTo>
                  <a:pt x="0" y="0"/>
                </a:moveTo>
                <a:lnTo>
                  <a:pt x="2468716" y="0"/>
                </a:lnTo>
                <a:lnTo>
                  <a:pt x="2468716" y="1404924"/>
                </a:lnTo>
                <a:lnTo>
                  <a:pt x="0" y="1404924"/>
                </a:lnTo>
                <a:lnTo>
                  <a:pt x="0" y="0"/>
                </a:lnTo>
                <a:close/>
              </a:path>
            </a:pathLst>
          </a:custGeom>
          <a:blipFill>
            <a:blip r:embed="rId8">
              <a:alphaModFix amt="29000"/>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809371" y="366094"/>
            <a:ext cx="9193234" cy="465455"/>
          </a:xfrm>
          <a:prstGeom prst="rect">
            <a:avLst/>
          </a:prstGeom>
        </p:spPr>
        <p:txBody>
          <a:bodyPr anchor="t" rtlCol="false" tIns="0" lIns="0" bIns="0" rIns="0">
            <a:spAutoFit/>
          </a:bodyPr>
          <a:lstStyle/>
          <a:p>
            <a:pPr algn="l">
              <a:lnSpc>
                <a:spcPts val="3535"/>
              </a:lnSpc>
            </a:pPr>
            <a:r>
              <a:rPr lang="en-US" sz="3500">
                <a:solidFill>
                  <a:srgbClr val="1D2159"/>
                </a:solidFill>
                <a:latin typeface="Francois One"/>
                <a:ea typeface="Francois One"/>
                <a:cs typeface="Francois One"/>
                <a:sym typeface="Francois One"/>
              </a:rPr>
              <a:t>Số lượng khách hàng theo từng nhóm</a:t>
            </a:r>
          </a:p>
        </p:txBody>
      </p:sp>
      <p:sp>
        <p:nvSpPr>
          <p:cNvPr name="TextBox 19" id="19"/>
          <p:cNvSpPr txBox="true"/>
          <p:nvPr/>
        </p:nvSpPr>
        <p:spPr>
          <a:xfrm rot="0">
            <a:off x="809371" y="7121468"/>
            <a:ext cx="9473222" cy="2403337"/>
          </a:xfrm>
          <a:prstGeom prst="rect">
            <a:avLst/>
          </a:prstGeom>
        </p:spPr>
        <p:txBody>
          <a:bodyPr anchor="t" rtlCol="false" tIns="0" lIns="0" bIns="0" rIns="0">
            <a:spAutoFit/>
          </a:bodyPr>
          <a:lstStyle/>
          <a:p>
            <a:pPr algn="just">
              <a:lnSpc>
                <a:spcPts val="2982"/>
              </a:lnSpc>
            </a:pPr>
            <a:r>
              <a:rPr lang="en-US" sz="2130" b="true">
                <a:solidFill>
                  <a:srgbClr val="000000"/>
                </a:solidFill>
                <a:latin typeface="Poppins Bold"/>
                <a:ea typeface="Poppins Bold"/>
                <a:cs typeface="Poppins Bold"/>
                <a:sym typeface="Poppins Bold"/>
              </a:rPr>
              <a:t>Nguyên nhân: </a:t>
            </a:r>
          </a:p>
          <a:p>
            <a:pPr algn="just" marL="338919" indent="-169459" lvl="1">
              <a:lnSpc>
                <a:spcPts val="2197"/>
              </a:lnSpc>
              <a:buFont typeface="Arial"/>
              <a:buChar char="•"/>
            </a:pPr>
            <a:r>
              <a:rPr lang="en-US" sz="1569">
                <a:solidFill>
                  <a:srgbClr val="000000"/>
                </a:solidFill>
                <a:latin typeface="Poppins"/>
                <a:ea typeface="Poppins"/>
                <a:cs typeface="Poppins"/>
                <a:sym typeface="Poppins"/>
              </a:rPr>
              <a:t>Độ tuổi từ 30 đến 36 tuổi là giai đoạn người dân thường có nhu cầu vay vốn cao để phát triển sự nghiệp hoặc tài sản cá nhân.</a:t>
            </a:r>
          </a:p>
          <a:p>
            <a:pPr algn="just" marL="338919" indent="-169459" lvl="1">
              <a:lnSpc>
                <a:spcPts val="2197"/>
              </a:lnSpc>
              <a:buFont typeface="Arial"/>
              <a:buChar char="•"/>
            </a:pPr>
            <a:r>
              <a:rPr lang="en-US" sz="1569">
                <a:solidFill>
                  <a:srgbClr val="000000"/>
                </a:solidFill>
                <a:latin typeface="Poppins"/>
                <a:ea typeface="Poppins"/>
                <a:cs typeface="Poppins"/>
                <a:sym typeface="Poppins"/>
              </a:rPr>
              <a:t>Nam giới thường đảm nhận vai trò tài chính chủ đạo trong gia đình hoặc công việc. </a:t>
            </a:r>
          </a:p>
          <a:p>
            <a:pPr algn="just" marL="338919" indent="-169459" lvl="1">
              <a:lnSpc>
                <a:spcPts val="2197"/>
              </a:lnSpc>
              <a:buFont typeface="Arial"/>
              <a:buChar char="•"/>
            </a:pPr>
            <a:r>
              <a:rPr lang="en-US" sz="1569">
                <a:solidFill>
                  <a:srgbClr val="000000"/>
                </a:solidFill>
                <a:latin typeface="Poppins"/>
                <a:ea typeface="Poppins"/>
                <a:cs typeface="Poppins"/>
                <a:sym typeface="Poppins"/>
              </a:rPr>
              <a:t>Khách hàng với mức lương thấp có thể đại diện cho nhóm có nhu cầu vay vốn cao. Tuy nhiên, khả năng trả nợ có thể thấp hơn nhóm thu nhập cao.</a:t>
            </a:r>
          </a:p>
          <a:p>
            <a:pPr algn="just" marL="338919" indent="-169459" lvl="1">
              <a:lnSpc>
                <a:spcPts val="2197"/>
              </a:lnSpc>
              <a:buFont typeface="Arial"/>
              <a:buChar char="•"/>
            </a:pPr>
            <a:r>
              <a:rPr lang="en-US" sz="1569">
                <a:solidFill>
                  <a:srgbClr val="000000"/>
                </a:solidFill>
                <a:latin typeface="Poppins"/>
                <a:ea typeface="Poppins"/>
                <a:cs typeface="Poppins"/>
                <a:sym typeface="Poppins"/>
              </a:rPr>
              <a:t>Nhân viên chính thức chiếm phần lớn nhờ độ tin cậy tài chính cao hoặc thu nhập ổn định.</a:t>
            </a:r>
          </a:p>
          <a:p>
            <a:pPr algn="just">
              <a:lnSpc>
                <a:spcPts val="2982"/>
              </a:lnSpc>
              <a:spcBef>
                <a:spcPct val="0"/>
              </a:spcBef>
            </a:pPr>
          </a:p>
        </p:txBody>
      </p:sp>
      <p:sp>
        <p:nvSpPr>
          <p:cNvPr name="TextBox 20" id="20"/>
          <p:cNvSpPr txBox="true"/>
          <p:nvPr/>
        </p:nvSpPr>
        <p:spPr>
          <a:xfrm rot="0">
            <a:off x="12305269" y="6346149"/>
            <a:ext cx="4954031" cy="2101850"/>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000000"/>
                </a:solidFill>
                <a:latin typeface="Francois One"/>
                <a:ea typeface="Francois One"/>
                <a:cs typeface="Francois One"/>
                <a:sym typeface="Francois One"/>
              </a:rPr>
              <a:t>Phát triển các sản phẩm vay phù hợp với nữ giới, khách hàng lớn tuổi để mở rộng thị trường.</a:t>
            </a:r>
          </a:p>
          <a:p>
            <a:pPr algn="just" marL="431799" indent="-215899" lvl="1">
              <a:lnSpc>
                <a:spcPts val="2799"/>
              </a:lnSpc>
              <a:buFont typeface="Arial"/>
              <a:buChar char="•"/>
            </a:pPr>
            <a:r>
              <a:rPr lang="en-US" sz="1999">
                <a:solidFill>
                  <a:srgbClr val="000000"/>
                </a:solidFill>
                <a:latin typeface="Francois One"/>
                <a:ea typeface="Francois One"/>
                <a:cs typeface="Francois One"/>
                <a:sym typeface="Francois One"/>
              </a:rPr>
              <a:t>Tập trung xây dựng các gói vay ưu đãi dành cho nhóm thu nhập thấp nhưng có thu nhập ổn định</a:t>
            </a:r>
          </a:p>
        </p:txBody>
      </p:sp>
      <p:pic>
        <p:nvPicPr>
          <p:cNvPr name="Picture 21" id="21"/>
          <p:cNvPicPr>
            <a:picLocks noChangeAspect="true"/>
          </p:cNvPicPr>
          <p:nvPr/>
        </p:nvPicPr>
        <p:blipFill>
          <a:blip r:embed="rId10"/>
          <a:srcRect l="0" t="0" r="0" b="0"/>
          <a:stretch>
            <a:fillRect/>
          </a:stretch>
        </p:blipFill>
        <p:spPr>
          <a:xfrm flipH="false" flipV="false" rot="0">
            <a:off x="11379322" y="6943568"/>
            <a:ext cx="925947" cy="416676"/>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0093" y="779716"/>
            <a:ext cx="2420186" cy="2456884"/>
            <a:chOff x="0" y="0"/>
            <a:chExt cx="637415" cy="647081"/>
          </a:xfrm>
        </p:grpSpPr>
        <p:sp>
          <p:nvSpPr>
            <p:cNvPr name="Freeform 3" id="3"/>
            <p:cNvSpPr/>
            <p:nvPr/>
          </p:nvSpPr>
          <p:spPr>
            <a:xfrm flipH="false" flipV="false" rot="0">
              <a:off x="0" y="0"/>
              <a:ext cx="637415" cy="647081"/>
            </a:xfrm>
            <a:custGeom>
              <a:avLst/>
              <a:gdLst/>
              <a:ahLst/>
              <a:cxnLst/>
              <a:rect r="r" b="b" t="t" l="l"/>
              <a:pathLst>
                <a:path h="647081" w="637415">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sp>
        <p:sp>
          <p:nvSpPr>
            <p:cNvPr name="TextBox 4" id="4"/>
            <p:cNvSpPr txBox="true"/>
            <p:nvPr/>
          </p:nvSpPr>
          <p:spPr>
            <a:xfrm>
              <a:off x="0" y="-57150"/>
              <a:ext cx="637415" cy="7042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4032553" y="-829588"/>
            <a:ext cx="1821590" cy="1858288"/>
            <a:chOff x="0" y="0"/>
            <a:chExt cx="479760" cy="489426"/>
          </a:xfrm>
        </p:grpSpPr>
        <p:sp>
          <p:nvSpPr>
            <p:cNvPr name="Freeform 6" id="6"/>
            <p:cNvSpPr/>
            <p:nvPr/>
          </p:nvSpPr>
          <p:spPr>
            <a:xfrm flipH="false" flipV="false" rot="0">
              <a:off x="0" y="0"/>
              <a:ext cx="479760" cy="489426"/>
            </a:xfrm>
            <a:custGeom>
              <a:avLst/>
              <a:gdLst/>
              <a:ahLst/>
              <a:cxnLst/>
              <a:rect r="r" b="b" t="t" l="l"/>
              <a:pathLst>
                <a:path h="489426" w="479760">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sp>
        <p:sp>
          <p:nvSpPr>
            <p:cNvPr name="TextBox 7" id="7"/>
            <p:cNvSpPr txBox="true"/>
            <p:nvPr/>
          </p:nvSpPr>
          <p:spPr>
            <a:xfrm>
              <a:off x="0" y="-57150"/>
              <a:ext cx="479760" cy="5465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152530" y="5670422"/>
            <a:ext cx="1082147" cy="1154057"/>
            <a:chOff x="0" y="0"/>
            <a:chExt cx="285010" cy="303949"/>
          </a:xfrm>
        </p:grpSpPr>
        <p:sp>
          <p:nvSpPr>
            <p:cNvPr name="Freeform 9" id="9"/>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0" id="10"/>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309266" y="6087913"/>
            <a:ext cx="9304502" cy="3369065"/>
            <a:chOff x="0" y="0"/>
            <a:chExt cx="2450568" cy="887326"/>
          </a:xfrm>
        </p:grpSpPr>
        <p:sp>
          <p:nvSpPr>
            <p:cNvPr name="Freeform 12" id="12"/>
            <p:cNvSpPr/>
            <p:nvPr/>
          </p:nvSpPr>
          <p:spPr>
            <a:xfrm flipH="false" flipV="false" rot="0">
              <a:off x="0" y="0"/>
              <a:ext cx="2450568" cy="887326"/>
            </a:xfrm>
            <a:custGeom>
              <a:avLst/>
              <a:gdLst/>
              <a:ahLst/>
              <a:cxnLst/>
              <a:rect r="r" b="b" t="t" l="l"/>
              <a:pathLst>
                <a:path h="887326" w="2450568">
                  <a:moveTo>
                    <a:pt x="25794" y="0"/>
                  </a:moveTo>
                  <a:lnTo>
                    <a:pt x="2424774" y="0"/>
                  </a:lnTo>
                  <a:cubicBezTo>
                    <a:pt x="2439020" y="0"/>
                    <a:pt x="2450568" y="11548"/>
                    <a:pt x="2450568" y="25794"/>
                  </a:cubicBezTo>
                  <a:lnTo>
                    <a:pt x="2450568" y="861532"/>
                  </a:lnTo>
                  <a:cubicBezTo>
                    <a:pt x="2450568" y="875777"/>
                    <a:pt x="2439020" y="887326"/>
                    <a:pt x="2424774" y="887326"/>
                  </a:cubicBezTo>
                  <a:lnTo>
                    <a:pt x="25794" y="887326"/>
                  </a:lnTo>
                  <a:cubicBezTo>
                    <a:pt x="18953" y="887326"/>
                    <a:pt x="12392" y="884608"/>
                    <a:pt x="7555" y="879771"/>
                  </a:cubicBezTo>
                  <a:cubicBezTo>
                    <a:pt x="2718" y="874934"/>
                    <a:pt x="0" y="868373"/>
                    <a:pt x="0" y="861532"/>
                  </a:cubicBezTo>
                  <a:lnTo>
                    <a:pt x="0" y="25794"/>
                  </a:lnTo>
                  <a:cubicBezTo>
                    <a:pt x="0" y="18953"/>
                    <a:pt x="2718" y="12392"/>
                    <a:pt x="7555" y="7555"/>
                  </a:cubicBezTo>
                  <a:cubicBezTo>
                    <a:pt x="12392" y="2718"/>
                    <a:pt x="18953" y="0"/>
                    <a:pt x="25794" y="0"/>
                  </a:cubicBezTo>
                  <a:close/>
                </a:path>
              </a:pathLst>
            </a:custGeom>
            <a:solidFill>
              <a:srgbClr val="D5EDF1"/>
            </a:solidFill>
            <a:ln cap="rnd">
              <a:noFill/>
              <a:prstDash val="solid"/>
              <a:round/>
            </a:ln>
          </p:spPr>
        </p:sp>
        <p:sp>
          <p:nvSpPr>
            <p:cNvPr name="TextBox 13" id="13"/>
            <p:cNvSpPr txBox="true"/>
            <p:nvPr/>
          </p:nvSpPr>
          <p:spPr>
            <a:xfrm>
              <a:off x="0" y="-57150"/>
              <a:ext cx="2450568" cy="944476"/>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677758" y="9456978"/>
            <a:ext cx="5073107" cy="1651066"/>
          </a:xfrm>
          <a:custGeom>
            <a:avLst/>
            <a:gdLst/>
            <a:ahLst/>
            <a:cxnLst/>
            <a:rect r="r" b="b" t="t" l="l"/>
            <a:pathLst>
              <a:path h="1651066" w="5073107">
                <a:moveTo>
                  <a:pt x="0" y="0"/>
                </a:moveTo>
                <a:lnTo>
                  <a:pt x="5073106" y="0"/>
                </a:lnTo>
                <a:lnTo>
                  <a:pt x="5073106" y="1651066"/>
                </a:lnTo>
                <a:lnTo>
                  <a:pt x="0" y="1651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5645844" y="8458789"/>
            <a:ext cx="1082147" cy="1154057"/>
            <a:chOff x="0" y="0"/>
            <a:chExt cx="285010" cy="303949"/>
          </a:xfrm>
        </p:grpSpPr>
        <p:sp>
          <p:nvSpPr>
            <p:cNvPr name="Freeform 16" id="16"/>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7" id="17"/>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8" id="18"/>
          <p:cNvSpPr/>
          <p:nvPr/>
        </p:nvSpPr>
        <p:spPr>
          <a:xfrm flipH="false" flipV="false" rot="0">
            <a:off x="17073343" y="1511758"/>
            <a:ext cx="2394159" cy="2320158"/>
          </a:xfrm>
          <a:custGeom>
            <a:avLst/>
            <a:gdLst/>
            <a:ahLst/>
            <a:cxnLst/>
            <a:rect r="r" b="b" t="t" l="l"/>
            <a:pathLst>
              <a:path h="2320158" w="2394159">
                <a:moveTo>
                  <a:pt x="0" y="0"/>
                </a:moveTo>
                <a:lnTo>
                  <a:pt x="2394159" y="0"/>
                </a:lnTo>
                <a:lnTo>
                  <a:pt x="2394159" y="2320158"/>
                </a:lnTo>
                <a:lnTo>
                  <a:pt x="0" y="2320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383138" y="1362503"/>
            <a:ext cx="6929935" cy="4479104"/>
          </a:xfrm>
          <a:custGeom>
            <a:avLst/>
            <a:gdLst/>
            <a:ahLst/>
            <a:cxnLst/>
            <a:rect r="r" b="b" t="t" l="l"/>
            <a:pathLst>
              <a:path h="4479104" w="6929935">
                <a:moveTo>
                  <a:pt x="0" y="0"/>
                </a:moveTo>
                <a:lnTo>
                  <a:pt x="6929935" y="0"/>
                </a:lnTo>
                <a:lnTo>
                  <a:pt x="6929935" y="4479104"/>
                </a:lnTo>
                <a:lnTo>
                  <a:pt x="0" y="4479104"/>
                </a:lnTo>
                <a:lnTo>
                  <a:pt x="0" y="0"/>
                </a:lnTo>
                <a:close/>
              </a:path>
            </a:pathLst>
          </a:custGeom>
          <a:blipFill>
            <a:blip r:embed="rId6"/>
            <a:stretch>
              <a:fillRect l="0" t="0" r="0" b="0"/>
            </a:stretch>
          </a:blipFill>
        </p:spPr>
      </p:sp>
      <p:sp>
        <p:nvSpPr>
          <p:cNvPr name="Freeform 20" id="20"/>
          <p:cNvSpPr/>
          <p:nvPr/>
        </p:nvSpPr>
        <p:spPr>
          <a:xfrm flipH="false" flipV="false" rot="0">
            <a:off x="8621300" y="1275006"/>
            <a:ext cx="7024544" cy="4566600"/>
          </a:xfrm>
          <a:custGeom>
            <a:avLst/>
            <a:gdLst/>
            <a:ahLst/>
            <a:cxnLst/>
            <a:rect r="r" b="b" t="t" l="l"/>
            <a:pathLst>
              <a:path h="4566600" w="7024544">
                <a:moveTo>
                  <a:pt x="0" y="0"/>
                </a:moveTo>
                <a:lnTo>
                  <a:pt x="7024544" y="0"/>
                </a:lnTo>
                <a:lnTo>
                  <a:pt x="7024544" y="4566601"/>
                </a:lnTo>
                <a:lnTo>
                  <a:pt x="0" y="4566601"/>
                </a:lnTo>
                <a:lnTo>
                  <a:pt x="0" y="0"/>
                </a:lnTo>
                <a:close/>
              </a:path>
            </a:pathLst>
          </a:custGeom>
          <a:blipFill>
            <a:blip r:embed="rId7"/>
            <a:stretch>
              <a:fillRect l="0" t="0" r="0" b="0"/>
            </a:stretch>
          </a:blipFill>
        </p:spPr>
      </p:sp>
      <p:sp>
        <p:nvSpPr>
          <p:cNvPr name="TextBox 21" id="21"/>
          <p:cNvSpPr txBox="true"/>
          <p:nvPr/>
        </p:nvSpPr>
        <p:spPr>
          <a:xfrm rot="0">
            <a:off x="1210093" y="471424"/>
            <a:ext cx="12640444" cy="556895"/>
          </a:xfrm>
          <a:prstGeom prst="rect">
            <a:avLst/>
          </a:prstGeom>
        </p:spPr>
        <p:txBody>
          <a:bodyPr anchor="t" rtlCol="false" tIns="0" lIns="0" bIns="0" rIns="0">
            <a:spAutoFit/>
          </a:bodyPr>
          <a:lstStyle/>
          <a:p>
            <a:pPr algn="l">
              <a:lnSpc>
                <a:spcPts val="4480"/>
              </a:lnSpc>
            </a:pPr>
            <a:r>
              <a:rPr lang="en-US" sz="3200" b="true">
                <a:solidFill>
                  <a:srgbClr val="1D2159"/>
                </a:solidFill>
                <a:latin typeface="Asap Bold"/>
                <a:ea typeface="Asap Bold"/>
                <a:cs typeface="Asap Bold"/>
                <a:sym typeface="Asap Bold"/>
              </a:rPr>
              <a:t>Tỉ lệ số khoản vay và sản phẩm tín dụng của khách hàng có nợ xấu</a:t>
            </a:r>
          </a:p>
        </p:txBody>
      </p:sp>
      <p:sp>
        <p:nvSpPr>
          <p:cNvPr name="TextBox 22" id="22"/>
          <p:cNvSpPr txBox="true"/>
          <p:nvPr/>
        </p:nvSpPr>
        <p:spPr>
          <a:xfrm rot="0">
            <a:off x="1383138" y="6079732"/>
            <a:ext cx="9040230" cy="3032069"/>
          </a:xfrm>
          <a:prstGeom prst="rect">
            <a:avLst/>
          </a:prstGeom>
        </p:spPr>
        <p:txBody>
          <a:bodyPr anchor="t" rtlCol="false" tIns="0" lIns="0" bIns="0" rIns="0">
            <a:spAutoFit/>
          </a:bodyPr>
          <a:lstStyle/>
          <a:p>
            <a:pPr algn="l" marL="399172" indent="-199586" lvl="1">
              <a:lnSpc>
                <a:spcPts val="3032"/>
              </a:lnSpc>
              <a:buFont typeface="Arial"/>
              <a:buChar char="•"/>
            </a:pPr>
            <a:r>
              <a:rPr lang="en-US" sz="1848">
                <a:solidFill>
                  <a:srgbClr val="1D2159"/>
                </a:solidFill>
                <a:latin typeface="Poppins"/>
                <a:ea typeface="Poppins"/>
                <a:cs typeface="Poppins"/>
                <a:sym typeface="Poppins"/>
              </a:rPr>
              <a:t>Trong tổng số khoản vay,</a:t>
            </a:r>
            <a:r>
              <a:rPr lang="en-US" b="true" sz="1848">
                <a:solidFill>
                  <a:srgbClr val="1D2159"/>
                </a:solidFill>
                <a:latin typeface="Poppins Bold"/>
                <a:ea typeface="Poppins Bold"/>
                <a:cs typeface="Poppins Bold"/>
                <a:sym typeface="Poppins Bold"/>
              </a:rPr>
              <a:t> 11,04%</a:t>
            </a:r>
            <a:r>
              <a:rPr lang="en-US" sz="1848">
                <a:solidFill>
                  <a:srgbClr val="1D2159"/>
                </a:solidFill>
                <a:latin typeface="Poppins"/>
                <a:ea typeface="Poppins"/>
                <a:cs typeface="Poppins"/>
                <a:sym typeface="Poppins"/>
              </a:rPr>
              <a:t> thuộc về nhóm</a:t>
            </a:r>
            <a:r>
              <a:rPr lang="en-US" b="true" sz="1848">
                <a:solidFill>
                  <a:srgbClr val="1D2159"/>
                </a:solidFill>
                <a:latin typeface="Poppins Bold"/>
                <a:ea typeface="Poppins Bold"/>
                <a:cs typeface="Poppins Bold"/>
                <a:sym typeface="Poppins Bold"/>
              </a:rPr>
              <a:t> khách hàng có nợ xấu.</a:t>
            </a:r>
            <a:r>
              <a:rPr lang="en-US" sz="1848">
                <a:solidFill>
                  <a:srgbClr val="1D2159"/>
                </a:solidFill>
                <a:latin typeface="Poppins"/>
                <a:ea typeface="Poppins"/>
                <a:cs typeface="Poppins"/>
                <a:sym typeface="Poppins"/>
              </a:rPr>
              <a:t> =&gt; tỷ lệ nợ xấu trong tổng danh mục chưa ở mức báo động, nhưng cũng có thể tăng nếu không kiểm soát tốt. Phần lớn các khoản vay thuộc về nhóm </a:t>
            </a:r>
            <a:r>
              <a:rPr lang="en-US" b="true" sz="1848">
                <a:solidFill>
                  <a:srgbClr val="1D2159"/>
                </a:solidFill>
                <a:latin typeface="Poppins Bold"/>
                <a:ea typeface="Poppins Bold"/>
                <a:cs typeface="Poppins Bold"/>
                <a:sym typeface="Poppins Bold"/>
              </a:rPr>
              <a:t>khách hàng không có nợ xấu (88,96%)</a:t>
            </a:r>
          </a:p>
          <a:p>
            <a:pPr algn="l" marL="399172" indent="-199586" lvl="1">
              <a:lnSpc>
                <a:spcPts val="3032"/>
              </a:lnSpc>
              <a:buFont typeface="Arial"/>
              <a:buChar char="•"/>
            </a:pPr>
            <a:r>
              <a:rPr lang="en-US" sz="1848">
                <a:solidFill>
                  <a:srgbClr val="1D2159"/>
                </a:solidFill>
                <a:latin typeface="Poppins"/>
                <a:ea typeface="Poppins"/>
                <a:cs typeface="Poppins"/>
                <a:sym typeface="Poppins"/>
              </a:rPr>
              <a:t>Gần một nửa các khoản vay của khách hàng có nợ xấu đến từ sản phẩm</a:t>
            </a:r>
            <a:r>
              <a:rPr lang="en-US" b="true" sz="1848">
                <a:solidFill>
                  <a:srgbClr val="1D2159"/>
                </a:solidFill>
                <a:latin typeface="Poppins Bold"/>
                <a:ea typeface="Poppins Bold"/>
                <a:cs typeface="Poppins Bold"/>
                <a:sym typeface="Poppins Bold"/>
              </a:rPr>
              <a:t> “Cầm cố điện thoại” (49,24%)</a:t>
            </a:r>
            <a:r>
              <a:rPr lang="en-US" sz="1848">
                <a:solidFill>
                  <a:srgbClr val="1D2159"/>
                </a:solidFill>
                <a:latin typeface="Poppins"/>
                <a:ea typeface="Poppins"/>
                <a:cs typeface="Poppins"/>
                <a:sym typeface="Poppins"/>
              </a:rPr>
              <a:t>.</a:t>
            </a:r>
          </a:p>
          <a:p>
            <a:pPr algn="l" marL="399172" indent="-199586" lvl="1">
              <a:lnSpc>
                <a:spcPts val="3032"/>
              </a:lnSpc>
              <a:buFont typeface="Arial"/>
              <a:buChar char="•"/>
            </a:pPr>
            <a:r>
              <a:rPr lang="en-US" sz="1848">
                <a:solidFill>
                  <a:srgbClr val="1D2159"/>
                </a:solidFill>
                <a:latin typeface="Poppins"/>
                <a:ea typeface="Poppins"/>
                <a:cs typeface="Poppins"/>
                <a:sym typeface="Poppins"/>
              </a:rPr>
              <a:t>Sản phẩm</a:t>
            </a:r>
            <a:r>
              <a:rPr lang="en-US" b="true" sz="1848">
                <a:solidFill>
                  <a:srgbClr val="1D2159"/>
                </a:solidFill>
                <a:latin typeface="Poppins Bold"/>
                <a:ea typeface="Poppins Bold"/>
                <a:cs typeface="Poppins Bold"/>
                <a:sym typeface="Poppins Bold"/>
              </a:rPr>
              <a:t> “Vay theo sim” (20,61%)</a:t>
            </a:r>
            <a:r>
              <a:rPr lang="en-US" sz="1848">
                <a:solidFill>
                  <a:srgbClr val="1D2159"/>
                </a:solidFill>
                <a:latin typeface="Poppins"/>
                <a:ea typeface="Poppins"/>
                <a:cs typeface="Poppins"/>
                <a:sym typeface="Poppins"/>
              </a:rPr>
              <a:t> và</a:t>
            </a:r>
            <a:r>
              <a:rPr lang="en-US" b="true" sz="1848">
                <a:solidFill>
                  <a:srgbClr val="1D2159"/>
                </a:solidFill>
                <a:latin typeface="Poppins Bold"/>
                <a:ea typeface="Poppins Bold"/>
                <a:cs typeface="Poppins Bold"/>
                <a:sym typeface="Poppins Bold"/>
              </a:rPr>
              <a:t> “Cầm cố xe máy” (10,69%)</a:t>
            </a:r>
            <a:r>
              <a:rPr lang="en-US" sz="1848">
                <a:solidFill>
                  <a:srgbClr val="1D2159"/>
                </a:solidFill>
                <a:latin typeface="Poppins"/>
                <a:ea typeface="Poppins"/>
                <a:cs typeface="Poppins"/>
                <a:sym typeface="Poppins"/>
              </a:rPr>
              <a:t>: chiếm tổng cộng hơn</a:t>
            </a:r>
            <a:r>
              <a:rPr lang="en-US" b="true" sz="1848">
                <a:solidFill>
                  <a:srgbClr val="1D2159"/>
                </a:solidFill>
                <a:latin typeface="Poppins Bold"/>
                <a:ea typeface="Poppins Bold"/>
                <a:cs typeface="Poppins Bold"/>
                <a:sym typeface="Poppins Bold"/>
              </a:rPr>
              <a:t> 30% số khoản vay có nợ xấu.</a:t>
            </a:r>
          </a:p>
        </p:txBody>
      </p:sp>
      <p:sp>
        <p:nvSpPr>
          <p:cNvPr name="TextBox 23" id="23"/>
          <p:cNvSpPr txBox="true"/>
          <p:nvPr/>
        </p:nvSpPr>
        <p:spPr>
          <a:xfrm rot="0">
            <a:off x="12079419" y="6553096"/>
            <a:ext cx="5179881" cy="2202815"/>
          </a:xfrm>
          <a:prstGeom prst="rect">
            <a:avLst/>
          </a:prstGeom>
        </p:spPr>
        <p:txBody>
          <a:bodyPr anchor="t" rtlCol="false" tIns="0" lIns="0" bIns="0" rIns="0">
            <a:spAutoFit/>
          </a:bodyPr>
          <a:lstStyle/>
          <a:p>
            <a:pPr algn="just" marL="431799" indent="-215899" lvl="1">
              <a:lnSpc>
                <a:spcPts val="3579"/>
              </a:lnSpc>
              <a:buFont typeface="Arial"/>
              <a:buChar char="•"/>
            </a:pPr>
            <a:r>
              <a:rPr lang="en-US" sz="1999">
                <a:solidFill>
                  <a:srgbClr val="1D2159"/>
                </a:solidFill>
                <a:latin typeface="Francois One"/>
                <a:ea typeface="Francois One"/>
                <a:cs typeface="Francois One"/>
                <a:sym typeface="Francois One"/>
              </a:rPr>
              <a:t>Phân tích sâu nhóm khách hàng có nợ xấu</a:t>
            </a:r>
          </a:p>
          <a:p>
            <a:pPr algn="just" marL="431799" indent="-215899" lvl="1">
              <a:lnSpc>
                <a:spcPts val="3579"/>
              </a:lnSpc>
              <a:buFont typeface="Arial"/>
              <a:buChar char="•"/>
            </a:pPr>
            <a:r>
              <a:rPr lang="en-US" sz="1999">
                <a:solidFill>
                  <a:srgbClr val="1D2159"/>
                </a:solidFill>
                <a:latin typeface="Francois One"/>
                <a:ea typeface="Francois One"/>
                <a:cs typeface="Francois One"/>
                <a:sym typeface="Francois One"/>
              </a:rPr>
              <a:t>Rà soát và cải tiến sản phẩm tín dụng</a:t>
            </a:r>
          </a:p>
          <a:p>
            <a:pPr algn="just" marL="431799" indent="-215899" lvl="1">
              <a:lnSpc>
                <a:spcPts val="3579"/>
              </a:lnSpc>
              <a:buFont typeface="Arial"/>
              <a:buChar char="•"/>
            </a:pPr>
            <a:r>
              <a:rPr lang="en-US" sz="1999">
                <a:solidFill>
                  <a:srgbClr val="1D2159"/>
                </a:solidFill>
                <a:latin typeface="Francois One"/>
                <a:ea typeface="Francois One"/>
                <a:cs typeface="Francois One"/>
                <a:sym typeface="Francois One"/>
              </a:rPr>
              <a:t>Cải thiện chấm điểm tín dụng khách hàng bằng cách kết hợp thêm dữ liệu về lịch sử thanh toán</a:t>
            </a:r>
          </a:p>
        </p:txBody>
      </p:sp>
      <p:pic>
        <p:nvPicPr>
          <p:cNvPr name="Picture 24" id="24"/>
          <p:cNvPicPr>
            <a:picLocks noChangeAspect="true"/>
          </p:cNvPicPr>
          <p:nvPr/>
        </p:nvPicPr>
        <p:blipFill>
          <a:blip r:embed="rId8"/>
          <a:srcRect l="0" t="0" r="0" b="0"/>
          <a:stretch>
            <a:fillRect/>
          </a:stretch>
        </p:blipFill>
        <p:spPr>
          <a:xfrm flipH="false" flipV="false" rot="0">
            <a:off x="11153471" y="7435053"/>
            <a:ext cx="925947" cy="416676"/>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2530" y="-928973"/>
            <a:ext cx="2123021" cy="2057400"/>
          </a:xfrm>
          <a:custGeom>
            <a:avLst/>
            <a:gdLst/>
            <a:ahLst/>
            <a:cxnLst/>
            <a:rect r="r" b="b" t="t" l="l"/>
            <a:pathLst>
              <a:path h="2057400" w="2123021">
                <a:moveTo>
                  <a:pt x="0" y="0"/>
                </a:moveTo>
                <a:lnTo>
                  <a:pt x="2123020" y="0"/>
                </a:lnTo>
                <a:lnTo>
                  <a:pt x="21230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915288" y="726321"/>
            <a:ext cx="2420186" cy="2456884"/>
            <a:chOff x="0" y="0"/>
            <a:chExt cx="637415" cy="647081"/>
          </a:xfrm>
        </p:grpSpPr>
        <p:sp>
          <p:nvSpPr>
            <p:cNvPr name="Freeform 4" id="4"/>
            <p:cNvSpPr/>
            <p:nvPr/>
          </p:nvSpPr>
          <p:spPr>
            <a:xfrm flipH="false" flipV="false" rot="0">
              <a:off x="0" y="0"/>
              <a:ext cx="637415" cy="647081"/>
            </a:xfrm>
            <a:custGeom>
              <a:avLst/>
              <a:gdLst/>
              <a:ahLst/>
              <a:cxnLst/>
              <a:rect r="r" b="b" t="t" l="l"/>
              <a:pathLst>
                <a:path h="647081" w="637415">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sp>
        <p:sp>
          <p:nvSpPr>
            <p:cNvPr name="TextBox 5" id="5"/>
            <p:cNvSpPr txBox="true"/>
            <p:nvPr/>
          </p:nvSpPr>
          <p:spPr>
            <a:xfrm>
              <a:off x="0" y="-57150"/>
              <a:ext cx="637415" cy="7042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1689696" y="9258300"/>
            <a:ext cx="1821590" cy="1858288"/>
            <a:chOff x="0" y="0"/>
            <a:chExt cx="479760" cy="489426"/>
          </a:xfrm>
        </p:grpSpPr>
        <p:sp>
          <p:nvSpPr>
            <p:cNvPr name="Freeform 7" id="7"/>
            <p:cNvSpPr/>
            <p:nvPr/>
          </p:nvSpPr>
          <p:spPr>
            <a:xfrm flipH="false" flipV="false" rot="0">
              <a:off x="0" y="0"/>
              <a:ext cx="479760" cy="489426"/>
            </a:xfrm>
            <a:custGeom>
              <a:avLst/>
              <a:gdLst/>
              <a:ahLst/>
              <a:cxnLst/>
              <a:rect r="r" b="b" t="t" l="l"/>
              <a:pathLst>
                <a:path h="489426" w="479760">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sp>
        <p:sp>
          <p:nvSpPr>
            <p:cNvPr name="TextBox 8" id="8"/>
            <p:cNvSpPr txBox="true"/>
            <p:nvPr/>
          </p:nvSpPr>
          <p:spPr>
            <a:xfrm>
              <a:off x="0" y="-57150"/>
              <a:ext cx="479760" cy="5465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272777" y="7759211"/>
            <a:ext cx="1082147" cy="1154057"/>
            <a:chOff x="0" y="0"/>
            <a:chExt cx="285010" cy="303949"/>
          </a:xfrm>
        </p:grpSpPr>
        <p:sp>
          <p:nvSpPr>
            <p:cNvPr name="Freeform 10" id="10"/>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1" id="11"/>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8290826" y="-427736"/>
            <a:ext cx="1082147" cy="1154057"/>
            <a:chOff x="0" y="0"/>
            <a:chExt cx="285010" cy="303949"/>
          </a:xfrm>
        </p:grpSpPr>
        <p:sp>
          <p:nvSpPr>
            <p:cNvPr name="Freeform 13" id="13"/>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4" id="14"/>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0">
            <a:off x="16196361" y="8739451"/>
            <a:ext cx="4435738" cy="2377137"/>
          </a:xfrm>
          <a:custGeom>
            <a:avLst/>
            <a:gdLst/>
            <a:ahLst/>
            <a:cxnLst/>
            <a:rect r="r" b="b" t="t" l="l"/>
            <a:pathLst>
              <a:path h="2377137" w="4435738">
                <a:moveTo>
                  <a:pt x="0" y="0"/>
                </a:moveTo>
                <a:lnTo>
                  <a:pt x="4435738" y="0"/>
                </a:lnTo>
                <a:lnTo>
                  <a:pt x="4435738" y="2377137"/>
                </a:lnTo>
                <a:lnTo>
                  <a:pt x="0" y="2377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6" id="16"/>
          <p:cNvSpPr/>
          <p:nvPr/>
        </p:nvSpPr>
        <p:spPr>
          <a:xfrm flipH="false" flipV="false" rot="0">
            <a:off x="438287" y="1285620"/>
            <a:ext cx="5708887" cy="4142580"/>
          </a:xfrm>
          <a:custGeom>
            <a:avLst/>
            <a:gdLst/>
            <a:ahLst/>
            <a:cxnLst/>
            <a:rect r="r" b="b" t="t" l="l"/>
            <a:pathLst>
              <a:path h="4142580" w="5708887">
                <a:moveTo>
                  <a:pt x="0" y="0"/>
                </a:moveTo>
                <a:lnTo>
                  <a:pt x="5708886" y="0"/>
                </a:lnTo>
                <a:lnTo>
                  <a:pt x="5708886" y="4142581"/>
                </a:lnTo>
                <a:lnTo>
                  <a:pt x="0" y="4142581"/>
                </a:lnTo>
                <a:lnTo>
                  <a:pt x="0" y="0"/>
                </a:lnTo>
                <a:close/>
              </a:path>
            </a:pathLst>
          </a:custGeom>
          <a:blipFill>
            <a:blip r:embed="rId6"/>
            <a:stretch>
              <a:fillRect l="0" t="0" r="0" b="0"/>
            </a:stretch>
          </a:blipFill>
        </p:spPr>
      </p:sp>
      <p:sp>
        <p:nvSpPr>
          <p:cNvPr name="Freeform 17" id="17"/>
          <p:cNvSpPr/>
          <p:nvPr/>
        </p:nvSpPr>
        <p:spPr>
          <a:xfrm flipH="false" flipV="false" rot="0">
            <a:off x="6147173" y="1128427"/>
            <a:ext cx="5663435" cy="4314998"/>
          </a:xfrm>
          <a:custGeom>
            <a:avLst/>
            <a:gdLst/>
            <a:ahLst/>
            <a:cxnLst/>
            <a:rect r="r" b="b" t="t" l="l"/>
            <a:pathLst>
              <a:path h="4314998" w="5663435">
                <a:moveTo>
                  <a:pt x="0" y="0"/>
                </a:moveTo>
                <a:lnTo>
                  <a:pt x="5663435" y="0"/>
                </a:lnTo>
                <a:lnTo>
                  <a:pt x="5663435" y="4314998"/>
                </a:lnTo>
                <a:lnTo>
                  <a:pt x="0" y="4314998"/>
                </a:lnTo>
                <a:lnTo>
                  <a:pt x="0" y="0"/>
                </a:lnTo>
                <a:close/>
              </a:path>
            </a:pathLst>
          </a:custGeom>
          <a:blipFill>
            <a:blip r:embed="rId7"/>
            <a:stretch>
              <a:fillRect l="0" t="0" r="0" b="0"/>
            </a:stretch>
          </a:blipFill>
        </p:spPr>
      </p:sp>
      <p:sp>
        <p:nvSpPr>
          <p:cNvPr name="Freeform 18" id="18"/>
          <p:cNvSpPr/>
          <p:nvPr/>
        </p:nvSpPr>
        <p:spPr>
          <a:xfrm flipH="false" flipV="false" rot="0">
            <a:off x="12000510" y="1285620"/>
            <a:ext cx="5454033" cy="3739416"/>
          </a:xfrm>
          <a:custGeom>
            <a:avLst/>
            <a:gdLst/>
            <a:ahLst/>
            <a:cxnLst/>
            <a:rect r="r" b="b" t="t" l="l"/>
            <a:pathLst>
              <a:path h="3739416" w="5454033">
                <a:moveTo>
                  <a:pt x="0" y="0"/>
                </a:moveTo>
                <a:lnTo>
                  <a:pt x="5454033" y="0"/>
                </a:lnTo>
                <a:lnTo>
                  <a:pt x="5454033" y="3739416"/>
                </a:lnTo>
                <a:lnTo>
                  <a:pt x="0" y="3739416"/>
                </a:lnTo>
                <a:lnTo>
                  <a:pt x="0" y="0"/>
                </a:lnTo>
                <a:close/>
              </a:path>
            </a:pathLst>
          </a:custGeom>
          <a:blipFill>
            <a:blip r:embed="rId8"/>
            <a:stretch>
              <a:fillRect l="0" t="0" r="0" b="0"/>
            </a:stretch>
          </a:blipFill>
        </p:spPr>
      </p:sp>
      <p:pic>
        <p:nvPicPr>
          <p:cNvPr name="Picture 19" id="19"/>
          <p:cNvPicPr>
            <a:picLocks noChangeAspect="true"/>
          </p:cNvPicPr>
          <p:nvPr/>
        </p:nvPicPr>
        <p:blipFill>
          <a:blip r:embed="rId9"/>
          <a:srcRect l="0" t="0" r="0" b="0"/>
          <a:stretch>
            <a:fillRect/>
          </a:stretch>
        </p:blipFill>
        <p:spPr>
          <a:xfrm flipH="false" flipV="false" rot="0">
            <a:off x="697516" y="8322774"/>
            <a:ext cx="925947" cy="416676"/>
          </a:xfrm>
          <a:prstGeom prst="rect">
            <a:avLst/>
          </a:prstGeom>
        </p:spPr>
      </p:pic>
      <p:sp>
        <p:nvSpPr>
          <p:cNvPr name="TextBox 20" id="20"/>
          <p:cNvSpPr txBox="true"/>
          <p:nvPr/>
        </p:nvSpPr>
        <p:spPr>
          <a:xfrm rot="0">
            <a:off x="1028700" y="367696"/>
            <a:ext cx="9188808" cy="484505"/>
          </a:xfrm>
          <a:prstGeom prst="rect">
            <a:avLst/>
          </a:prstGeom>
        </p:spPr>
        <p:txBody>
          <a:bodyPr anchor="t" rtlCol="false" tIns="0" lIns="0" bIns="0" rIns="0">
            <a:spAutoFit/>
          </a:bodyPr>
          <a:lstStyle/>
          <a:p>
            <a:pPr algn="l">
              <a:lnSpc>
                <a:spcPts val="3535"/>
              </a:lnSpc>
            </a:pPr>
            <a:r>
              <a:rPr lang="en-US" sz="3500" b="true">
                <a:solidFill>
                  <a:srgbClr val="1D2159"/>
                </a:solidFill>
                <a:latin typeface="Asap Bold"/>
                <a:ea typeface="Asap Bold"/>
                <a:cs typeface="Asap Bold"/>
                <a:sym typeface="Asap Bold"/>
              </a:rPr>
              <a:t> Phân tích đặc điểm của khách hàng có nợ xấu</a:t>
            </a:r>
          </a:p>
        </p:txBody>
      </p:sp>
      <p:sp>
        <p:nvSpPr>
          <p:cNvPr name="TextBox 21" id="21"/>
          <p:cNvSpPr txBox="true"/>
          <p:nvPr/>
        </p:nvSpPr>
        <p:spPr>
          <a:xfrm rot="0">
            <a:off x="618684" y="5323954"/>
            <a:ext cx="16426432" cy="2590419"/>
          </a:xfrm>
          <a:prstGeom prst="rect">
            <a:avLst/>
          </a:prstGeom>
        </p:spPr>
        <p:txBody>
          <a:bodyPr anchor="t" rtlCol="false" tIns="0" lIns="0" bIns="0" rIns="0">
            <a:spAutoFit/>
          </a:bodyPr>
          <a:lstStyle/>
          <a:p>
            <a:pPr algn="just">
              <a:lnSpc>
                <a:spcPts val="2088"/>
              </a:lnSpc>
            </a:pPr>
          </a:p>
          <a:p>
            <a:pPr algn="just" marL="777240" indent="-259080" lvl="2">
              <a:lnSpc>
                <a:spcPts val="2088"/>
              </a:lnSpc>
              <a:buFont typeface="Arial"/>
              <a:buChar char="⚬"/>
            </a:pPr>
            <a:r>
              <a:rPr lang="en-US" sz="1800">
                <a:solidFill>
                  <a:srgbClr val="1D2159"/>
                </a:solidFill>
                <a:latin typeface="Poppins"/>
                <a:ea typeface="Poppins"/>
                <a:cs typeface="Poppins"/>
                <a:sym typeface="Poppins"/>
              </a:rPr>
              <a:t>Điểm tín dụng của khách hàng không có nợ xấu (</a:t>
            </a:r>
            <a:r>
              <a:rPr lang="en-US" b="true" sz="1800">
                <a:solidFill>
                  <a:srgbClr val="1D2159"/>
                </a:solidFill>
                <a:latin typeface="Poppins Bold"/>
                <a:ea typeface="Poppins Bold"/>
                <a:cs typeface="Poppins Bold"/>
                <a:sym typeface="Poppins Bold"/>
              </a:rPr>
              <a:t>HasBadDebt = 0</a:t>
            </a:r>
            <a:r>
              <a:rPr lang="en-US" sz="1800">
                <a:solidFill>
                  <a:srgbClr val="1D2159"/>
                </a:solidFill>
                <a:latin typeface="Poppins"/>
                <a:ea typeface="Poppins"/>
                <a:cs typeface="Poppins"/>
                <a:sym typeface="Poppins"/>
              </a:rPr>
              <a:t>) trải dài từ khoảng 350 đến hơn 800, với trung vị cao hơn so với nhóm có nợ xấu (</a:t>
            </a:r>
            <a:r>
              <a:rPr lang="en-US" b="true" sz="1800">
                <a:solidFill>
                  <a:srgbClr val="1D2159"/>
                </a:solidFill>
                <a:latin typeface="Poppins Bold"/>
                <a:ea typeface="Poppins Bold"/>
                <a:cs typeface="Poppins Bold"/>
                <a:sym typeface="Poppins Bold"/>
              </a:rPr>
              <a:t>HasBadDebt = 1</a:t>
            </a:r>
            <a:r>
              <a:rPr lang="en-US" sz="1800">
                <a:solidFill>
                  <a:srgbClr val="1D2159"/>
                </a:solidFill>
                <a:latin typeface="Poppins"/>
                <a:ea typeface="Poppins"/>
                <a:cs typeface="Poppins"/>
                <a:sym typeface="Poppins"/>
              </a:rPr>
              <a:t>).</a:t>
            </a:r>
          </a:p>
          <a:p>
            <a:pPr algn="just">
              <a:lnSpc>
                <a:spcPts val="2088"/>
              </a:lnSpc>
            </a:pPr>
          </a:p>
          <a:p>
            <a:pPr algn="just" marL="777240" indent="-259080" lvl="2">
              <a:lnSpc>
                <a:spcPts val="2088"/>
              </a:lnSpc>
              <a:buFont typeface="Arial"/>
              <a:buChar char="⚬"/>
            </a:pPr>
            <a:r>
              <a:rPr lang="en-US" sz="1800">
                <a:solidFill>
                  <a:srgbClr val="1D2159"/>
                </a:solidFill>
                <a:latin typeface="Poppins"/>
                <a:ea typeface="Poppins"/>
                <a:cs typeface="Poppins"/>
                <a:sym typeface="Poppins"/>
              </a:rPr>
              <a:t>Khách hàng không có nợ xấu có mức lương trung vị cao hơn nhóm </a:t>
            </a:r>
            <a:r>
              <a:rPr lang="en-US" b="true" sz="1800">
                <a:solidFill>
                  <a:srgbClr val="1D2159"/>
                </a:solidFill>
                <a:latin typeface="Poppins Bold"/>
                <a:ea typeface="Poppins Bold"/>
                <a:cs typeface="Poppins Bold"/>
                <a:sym typeface="Poppins Bold"/>
              </a:rPr>
              <a:t>có nợ xấu.</a:t>
            </a:r>
          </a:p>
          <a:p>
            <a:pPr algn="just" marL="777240" indent="-259080" lvl="2">
              <a:lnSpc>
                <a:spcPts val="2088"/>
              </a:lnSpc>
              <a:buFont typeface="Arial"/>
              <a:buChar char="⚬"/>
            </a:pPr>
            <a:r>
              <a:rPr lang="en-US" sz="1800">
                <a:solidFill>
                  <a:srgbClr val="1D2159"/>
                </a:solidFill>
                <a:latin typeface="Poppins"/>
                <a:ea typeface="Poppins"/>
                <a:cs typeface="Poppins"/>
                <a:sym typeface="Poppins"/>
              </a:rPr>
              <a:t>Nhóm có nợ xấu tập trung ở các mức</a:t>
            </a:r>
            <a:r>
              <a:rPr lang="en-US" b="true" sz="1800">
                <a:solidFill>
                  <a:srgbClr val="1D2159"/>
                </a:solidFill>
                <a:latin typeface="Poppins Bold"/>
                <a:ea typeface="Poppins Bold"/>
                <a:cs typeface="Poppins Bold"/>
                <a:sym typeface="Poppins Bold"/>
              </a:rPr>
              <a:t> thu nhập thấp hơn</a:t>
            </a:r>
          </a:p>
          <a:p>
            <a:pPr algn="just">
              <a:lnSpc>
                <a:spcPts val="2088"/>
              </a:lnSpc>
            </a:pPr>
          </a:p>
          <a:p>
            <a:pPr algn="just" marL="777240" indent="-259080" lvl="2">
              <a:lnSpc>
                <a:spcPts val="2088"/>
              </a:lnSpc>
              <a:buFont typeface="Arial"/>
              <a:buChar char="⚬"/>
            </a:pPr>
            <a:r>
              <a:rPr lang="en-US" sz="1800">
                <a:solidFill>
                  <a:srgbClr val="1D2159"/>
                </a:solidFill>
                <a:latin typeface="Poppins"/>
                <a:ea typeface="Poppins"/>
                <a:cs typeface="Poppins"/>
                <a:sym typeface="Poppins"/>
              </a:rPr>
              <a:t>Nam giới chiếm tỷ lệ nợ xấu là </a:t>
            </a:r>
            <a:r>
              <a:rPr lang="en-US" b="true" sz="1800">
                <a:solidFill>
                  <a:srgbClr val="1D2159"/>
                </a:solidFill>
                <a:latin typeface="Poppins Bold"/>
                <a:ea typeface="Poppins Bold"/>
                <a:cs typeface="Poppins Bold"/>
                <a:sym typeface="Poppins Bold"/>
              </a:rPr>
              <a:t>6.93%</a:t>
            </a:r>
            <a:r>
              <a:rPr lang="en-US" sz="1800">
                <a:solidFill>
                  <a:srgbClr val="1D2159"/>
                </a:solidFill>
                <a:latin typeface="Poppins"/>
                <a:ea typeface="Poppins"/>
                <a:cs typeface="Poppins"/>
                <a:sym typeface="Poppins"/>
              </a:rPr>
              <a:t>, trong khi nữ giới chỉ là </a:t>
            </a:r>
            <a:r>
              <a:rPr lang="en-US" b="true" sz="1800">
                <a:solidFill>
                  <a:srgbClr val="1D2159"/>
                </a:solidFill>
                <a:latin typeface="Poppins Bold"/>
                <a:ea typeface="Poppins Bold"/>
                <a:cs typeface="Poppins Bold"/>
                <a:sym typeface="Poppins Bold"/>
              </a:rPr>
              <a:t>3.87%</a:t>
            </a:r>
            <a:r>
              <a:rPr lang="en-US" sz="1800">
                <a:solidFill>
                  <a:srgbClr val="1D2159"/>
                </a:solidFill>
                <a:latin typeface="Poppins"/>
                <a:ea typeface="Poppins"/>
                <a:cs typeface="Poppins"/>
                <a:sym typeface="Poppins"/>
              </a:rPr>
              <a:t>.</a:t>
            </a:r>
          </a:p>
          <a:p>
            <a:pPr algn="just" marL="777240" indent="-259080" lvl="2">
              <a:lnSpc>
                <a:spcPts val="2088"/>
              </a:lnSpc>
              <a:buFont typeface="Arial"/>
              <a:buChar char="⚬"/>
            </a:pPr>
            <a:r>
              <a:rPr lang="en-US" sz="1800">
                <a:solidFill>
                  <a:srgbClr val="1D2159"/>
                </a:solidFill>
                <a:latin typeface="Poppins"/>
                <a:ea typeface="Poppins"/>
                <a:cs typeface="Poppins"/>
                <a:sym typeface="Poppins"/>
              </a:rPr>
              <a:t>Số lượng nợ xấu ở nam giới cao gấp gần </a:t>
            </a:r>
            <a:r>
              <a:rPr lang="en-US" b="true" sz="1800">
                <a:solidFill>
                  <a:srgbClr val="1D2159"/>
                </a:solidFill>
                <a:latin typeface="Poppins Bold"/>
                <a:ea typeface="Poppins Bold"/>
                <a:cs typeface="Poppins Bold"/>
                <a:sym typeface="Poppins Bold"/>
              </a:rPr>
              <a:t>1.8 lần</a:t>
            </a:r>
            <a:r>
              <a:rPr lang="en-US" sz="1800">
                <a:solidFill>
                  <a:srgbClr val="1D2159"/>
                </a:solidFill>
                <a:latin typeface="Poppins"/>
                <a:ea typeface="Poppins"/>
                <a:cs typeface="Poppins"/>
                <a:sym typeface="Poppins"/>
              </a:rPr>
              <a:t> so với nữ giới.</a:t>
            </a:r>
          </a:p>
          <a:p>
            <a:pPr algn="just">
              <a:lnSpc>
                <a:spcPts val="2088"/>
              </a:lnSpc>
            </a:pPr>
          </a:p>
        </p:txBody>
      </p:sp>
      <p:sp>
        <p:nvSpPr>
          <p:cNvPr name="TextBox 22" id="22"/>
          <p:cNvSpPr txBox="true"/>
          <p:nvPr/>
        </p:nvSpPr>
        <p:spPr>
          <a:xfrm rot="0">
            <a:off x="1553658" y="8053254"/>
            <a:ext cx="15491458" cy="1342390"/>
          </a:xfrm>
          <a:prstGeom prst="rect">
            <a:avLst/>
          </a:prstGeom>
        </p:spPr>
        <p:txBody>
          <a:bodyPr anchor="t" rtlCol="false" tIns="0" lIns="0" bIns="0" rIns="0">
            <a:spAutoFit/>
          </a:bodyPr>
          <a:lstStyle/>
          <a:p>
            <a:pPr algn="just" marL="410209" indent="-205105" lvl="1">
              <a:lnSpc>
                <a:spcPts val="2659"/>
              </a:lnSpc>
              <a:buFont typeface="Arial"/>
              <a:buChar char="•"/>
            </a:pPr>
            <a:r>
              <a:rPr lang="en-US" b="true" sz="1899">
                <a:solidFill>
                  <a:srgbClr val="1D2159"/>
                </a:solidFill>
                <a:latin typeface="Poppins Bold"/>
                <a:ea typeface="Poppins Bold"/>
                <a:cs typeface="Poppins Bold"/>
                <a:sym typeface="Poppins Bold"/>
              </a:rPr>
              <a:t>Xây dựng các tiêu chí xét duyệt khoản vay chặt chẽ hơn dựa trên điểm tín dụng và thu nhập.</a:t>
            </a:r>
          </a:p>
          <a:p>
            <a:pPr algn="just" marL="410209" indent="-205105" lvl="1">
              <a:lnSpc>
                <a:spcPts val="2659"/>
              </a:lnSpc>
              <a:buFont typeface="Arial"/>
              <a:buChar char="•"/>
            </a:pPr>
            <a:r>
              <a:rPr lang="en-US" b="true" sz="1899">
                <a:solidFill>
                  <a:srgbClr val="1D2159"/>
                </a:solidFill>
                <a:latin typeface="Poppins Bold"/>
                <a:ea typeface="Poppins Bold"/>
                <a:cs typeface="Poppins Bold"/>
                <a:sym typeface="Poppins Bold"/>
              </a:rPr>
              <a:t>Tăng cường hỗ trợ khách hàng có nguy cơ nợ xấu qua các biện pháp như tư vấn tài chính, gia hạn kỳ hạn trả nợ hoặc giảm lãi suất.</a:t>
            </a:r>
          </a:p>
          <a:p>
            <a:pPr algn="just">
              <a:lnSpc>
                <a:spcPts val="26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0093" y="779716"/>
            <a:ext cx="2420186" cy="2456884"/>
            <a:chOff x="0" y="0"/>
            <a:chExt cx="637415" cy="647081"/>
          </a:xfrm>
        </p:grpSpPr>
        <p:sp>
          <p:nvSpPr>
            <p:cNvPr name="Freeform 3" id="3"/>
            <p:cNvSpPr/>
            <p:nvPr/>
          </p:nvSpPr>
          <p:spPr>
            <a:xfrm flipH="false" flipV="false" rot="0">
              <a:off x="0" y="0"/>
              <a:ext cx="637415" cy="647081"/>
            </a:xfrm>
            <a:custGeom>
              <a:avLst/>
              <a:gdLst/>
              <a:ahLst/>
              <a:cxnLst/>
              <a:rect r="r" b="b" t="t" l="l"/>
              <a:pathLst>
                <a:path h="647081" w="637415">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sp>
        <p:sp>
          <p:nvSpPr>
            <p:cNvPr name="TextBox 4" id="4"/>
            <p:cNvSpPr txBox="true"/>
            <p:nvPr/>
          </p:nvSpPr>
          <p:spPr>
            <a:xfrm>
              <a:off x="0" y="-57150"/>
              <a:ext cx="637415" cy="7042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4032553" y="-829588"/>
            <a:ext cx="1821590" cy="1858288"/>
            <a:chOff x="0" y="0"/>
            <a:chExt cx="479760" cy="489426"/>
          </a:xfrm>
        </p:grpSpPr>
        <p:sp>
          <p:nvSpPr>
            <p:cNvPr name="Freeform 6" id="6"/>
            <p:cNvSpPr/>
            <p:nvPr/>
          </p:nvSpPr>
          <p:spPr>
            <a:xfrm flipH="false" flipV="false" rot="0">
              <a:off x="0" y="0"/>
              <a:ext cx="479760" cy="489426"/>
            </a:xfrm>
            <a:custGeom>
              <a:avLst/>
              <a:gdLst/>
              <a:ahLst/>
              <a:cxnLst/>
              <a:rect r="r" b="b" t="t" l="l"/>
              <a:pathLst>
                <a:path h="489426" w="479760">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sp>
        <p:sp>
          <p:nvSpPr>
            <p:cNvPr name="TextBox 7" id="7"/>
            <p:cNvSpPr txBox="true"/>
            <p:nvPr/>
          </p:nvSpPr>
          <p:spPr>
            <a:xfrm>
              <a:off x="0" y="-57150"/>
              <a:ext cx="479760" cy="5465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152530" y="5670422"/>
            <a:ext cx="1082147" cy="1154057"/>
            <a:chOff x="0" y="0"/>
            <a:chExt cx="285010" cy="303949"/>
          </a:xfrm>
        </p:grpSpPr>
        <p:sp>
          <p:nvSpPr>
            <p:cNvPr name="Freeform 9" id="9"/>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10" id="10"/>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028700" y="1568209"/>
            <a:ext cx="7428291" cy="6890580"/>
            <a:chOff x="0" y="0"/>
            <a:chExt cx="1956422" cy="1814803"/>
          </a:xfrm>
        </p:grpSpPr>
        <p:sp>
          <p:nvSpPr>
            <p:cNvPr name="Freeform 12" id="12"/>
            <p:cNvSpPr/>
            <p:nvPr/>
          </p:nvSpPr>
          <p:spPr>
            <a:xfrm flipH="false" flipV="false" rot="0">
              <a:off x="0" y="0"/>
              <a:ext cx="1956422" cy="1814803"/>
            </a:xfrm>
            <a:custGeom>
              <a:avLst/>
              <a:gdLst/>
              <a:ahLst/>
              <a:cxnLst/>
              <a:rect r="r" b="b" t="t" l="l"/>
              <a:pathLst>
                <a:path h="1814803" w="1956422">
                  <a:moveTo>
                    <a:pt x="32309" y="0"/>
                  </a:moveTo>
                  <a:lnTo>
                    <a:pt x="1924114" y="0"/>
                  </a:lnTo>
                  <a:cubicBezTo>
                    <a:pt x="1932682" y="0"/>
                    <a:pt x="1940900" y="3404"/>
                    <a:pt x="1946959" y="9463"/>
                  </a:cubicBezTo>
                  <a:cubicBezTo>
                    <a:pt x="1953019" y="15522"/>
                    <a:pt x="1956422" y="23740"/>
                    <a:pt x="1956422" y="32309"/>
                  </a:cubicBezTo>
                  <a:lnTo>
                    <a:pt x="1956422" y="1782494"/>
                  </a:lnTo>
                  <a:cubicBezTo>
                    <a:pt x="1956422" y="1800338"/>
                    <a:pt x="1941957" y="1814803"/>
                    <a:pt x="1924114" y="1814803"/>
                  </a:cubicBezTo>
                  <a:lnTo>
                    <a:pt x="32309" y="1814803"/>
                  </a:lnTo>
                  <a:cubicBezTo>
                    <a:pt x="23740" y="1814803"/>
                    <a:pt x="15522" y="1811399"/>
                    <a:pt x="9463" y="1805340"/>
                  </a:cubicBezTo>
                  <a:cubicBezTo>
                    <a:pt x="3404" y="1799281"/>
                    <a:pt x="0" y="1791063"/>
                    <a:pt x="0" y="1782494"/>
                  </a:cubicBezTo>
                  <a:lnTo>
                    <a:pt x="0" y="32309"/>
                  </a:lnTo>
                  <a:cubicBezTo>
                    <a:pt x="0" y="23740"/>
                    <a:pt x="3404" y="15522"/>
                    <a:pt x="9463" y="9463"/>
                  </a:cubicBezTo>
                  <a:cubicBezTo>
                    <a:pt x="15522" y="3404"/>
                    <a:pt x="23740" y="0"/>
                    <a:pt x="32309" y="0"/>
                  </a:cubicBezTo>
                  <a:close/>
                </a:path>
              </a:pathLst>
            </a:custGeom>
            <a:solidFill>
              <a:srgbClr val="FDCC6E">
                <a:alpha val="66667"/>
              </a:srgbClr>
            </a:solidFill>
            <a:ln cap="rnd">
              <a:noFill/>
              <a:prstDash val="solid"/>
              <a:round/>
            </a:ln>
          </p:spPr>
        </p:sp>
        <p:sp>
          <p:nvSpPr>
            <p:cNvPr name="TextBox 13" id="13"/>
            <p:cNvSpPr txBox="true"/>
            <p:nvPr/>
          </p:nvSpPr>
          <p:spPr>
            <a:xfrm>
              <a:off x="0" y="-57150"/>
              <a:ext cx="1956422" cy="187195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714166" y="1614223"/>
            <a:ext cx="8190067" cy="6844566"/>
            <a:chOff x="0" y="0"/>
            <a:chExt cx="2157055" cy="1802684"/>
          </a:xfrm>
        </p:grpSpPr>
        <p:sp>
          <p:nvSpPr>
            <p:cNvPr name="Freeform 15" id="15"/>
            <p:cNvSpPr/>
            <p:nvPr/>
          </p:nvSpPr>
          <p:spPr>
            <a:xfrm flipH="false" flipV="false" rot="0">
              <a:off x="0" y="0"/>
              <a:ext cx="2157055" cy="1802684"/>
            </a:xfrm>
            <a:custGeom>
              <a:avLst/>
              <a:gdLst/>
              <a:ahLst/>
              <a:cxnLst/>
              <a:rect r="r" b="b" t="t" l="l"/>
              <a:pathLst>
                <a:path h="1802684" w="2157055">
                  <a:moveTo>
                    <a:pt x="29304" y="0"/>
                  </a:moveTo>
                  <a:lnTo>
                    <a:pt x="2127751" y="0"/>
                  </a:lnTo>
                  <a:cubicBezTo>
                    <a:pt x="2135523" y="0"/>
                    <a:pt x="2142976" y="3087"/>
                    <a:pt x="2148472" y="8583"/>
                  </a:cubicBezTo>
                  <a:cubicBezTo>
                    <a:pt x="2153967" y="14078"/>
                    <a:pt x="2157055" y="21532"/>
                    <a:pt x="2157055" y="29304"/>
                  </a:cubicBezTo>
                  <a:lnTo>
                    <a:pt x="2157055" y="1773380"/>
                  </a:lnTo>
                  <a:cubicBezTo>
                    <a:pt x="2157055" y="1781152"/>
                    <a:pt x="2153967" y="1788606"/>
                    <a:pt x="2148472" y="1794101"/>
                  </a:cubicBezTo>
                  <a:cubicBezTo>
                    <a:pt x="2142976" y="1799597"/>
                    <a:pt x="2135523" y="1802684"/>
                    <a:pt x="2127751" y="1802684"/>
                  </a:cubicBezTo>
                  <a:lnTo>
                    <a:pt x="29304" y="1802684"/>
                  </a:lnTo>
                  <a:cubicBezTo>
                    <a:pt x="21532" y="1802684"/>
                    <a:pt x="14078" y="1799597"/>
                    <a:pt x="8583" y="1794101"/>
                  </a:cubicBezTo>
                  <a:cubicBezTo>
                    <a:pt x="3087" y="1788606"/>
                    <a:pt x="0" y="1781152"/>
                    <a:pt x="0" y="1773380"/>
                  </a:cubicBezTo>
                  <a:lnTo>
                    <a:pt x="0" y="29304"/>
                  </a:lnTo>
                  <a:cubicBezTo>
                    <a:pt x="0" y="21532"/>
                    <a:pt x="3087" y="14078"/>
                    <a:pt x="8583" y="8583"/>
                  </a:cubicBezTo>
                  <a:cubicBezTo>
                    <a:pt x="14078" y="3087"/>
                    <a:pt x="21532" y="0"/>
                    <a:pt x="29304" y="0"/>
                  </a:cubicBezTo>
                  <a:close/>
                </a:path>
              </a:pathLst>
            </a:custGeom>
            <a:solidFill>
              <a:srgbClr val="D5EDF1"/>
            </a:solidFill>
            <a:ln cap="rnd">
              <a:noFill/>
              <a:prstDash val="solid"/>
              <a:round/>
            </a:ln>
          </p:spPr>
        </p:sp>
        <p:sp>
          <p:nvSpPr>
            <p:cNvPr name="TextBox 16" id="16"/>
            <p:cNvSpPr txBox="true"/>
            <p:nvPr/>
          </p:nvSpPr>
          <p:spPr>
            <a:xfrm>
              <a:off x="0" y="-57150"/>
              <a:ext cx="2157055" cy="1859834"/>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640230" y="9258300"/>
            <a:ext cx="5073107" cy="1651066"/>
          </a:xfrm>
          <a:custGeom>
            <a:avLst/>
            <a:gdLst/>
            <a:ahLst/>
            <a:cxnLst/>
            <a:rect r="r" b="b" t="t" l="l"/>
            <a:pathLst>
              <a:path h="1651066" w="5073107">
                <a:moveTo>
                  <a:pt x="0" y="0"/>
                </a:moveTo>
                <a:lnTo>
                  <a:pt x="5073107" y="0"/>
                </a:lnTo>
                <a:lnTo>
                  <a:pt x="5073107" y="1651066"/>
                </a:lnTo>
                <a:lnTo>
                  <a:pt x="0" y="1651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5645844" y="8458789"/>
            <a:ext cx="1082147" cy="1154057"/>
            <a:chOff x="0" y="0"/>
            <a:chExt cx="285010" cy="303949"/>
          </a:xfrm>
        </p:grpSpPr>
        <p:sp>
          <p:nvSpPr>
            <p:cNvPr name="Freeform 19" id="19"/>
            <p:cNvSpPr/>
            <p:nvPr/>
          </p:nvSpPr>
          <p:spPr>
            <a:xfrm flipH="false" flipV="false" rot="0">
              <a:off x="0" y="0"/>
              <a:ext cx="285010" cy="303949"/>
            </a:xfrm>
            <a:custGeom>
              <a:avLst/>
              <a:gdLst/>
              <a:ahLst/>
              <a:cxnLst/>
              <a:rect r="r" b="b" t="t" l="l"/>
              <a:pathLst>
                <a:path h="303949" w="285010">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sp>
        <p:sp>
          <p:nvSpPr>
            <p:cNvPr name="TextBox 20" id="20"/>
            <p:cNvSpPr txBox="true"/>
            <p:nvPr/>
          </p:nvSpPr>
          <p:spPr>
            <a:xfrm>
              <a:off x="0" y="-57150"/>
              <a:ext cx="285010" cy="36109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7073343" y="1511758"/>
            <a:ext cx="2394159" cy="2320158"/>
          </a:xfrm>
          <a:custGeom>
            <a:avLst/>
            <a:gdLst/>
            <a:ahLst/>
            <a:cxnLst/>
            <a:rect r="r" b="b" t="t" l="l"/>
            <a:pathLst>
              <a:path h="2320158" w="2394159">
                <a:moveTo>
                  <a:pt x="0" y="0"/>
                </a:moveTo>
                <a:lnTo>
                  <a:pt x="2394159" y="0"/>
                </a:lnTo>
                <a:lnTo>
                  <a:pt x="2394159" y="2320158"/>
                </a:lnTo>
                <a:lnTo>
                  <a:pt x="0" y="2320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028700" y="447929"/>
            <a:ext cx="13695057" cy="596900"/>
          </a:xfrm>
          <a:prstGeom prst="rect">
            <a:avLst/>
          </a:prstGeom>
        </p:spPr>
        <p:txBody>
          <a:bodyPr anchor="t" rtlCol="false" tIns="0" lIns="0" bIns="0" rIns="0">
            <a:spAutoFit/>
          </a:bodyPr>
          <a:lstStyle/>
          <a:p>
            <a:pPr algn="l">
              <a:lnSpc>
                <a:spcPts val="4900"/>
              </a:lnSpc>
            </a:pPr>
            <a:r>
              <a:rPr lang="en-US" sz="3500">
                <a:solidFill>
                  <a:srgbClr val="1D2159"/>
                </a:solidFill>
                <a:latin typeface="Francois One"/>
                <a:ea typeface="Francois One"/>
                <a:cs typeface="Francois One"/>
                <a:sym typeface="Francois One"/>
              </a:rPr>
              <a:t>Số khoản vay theo hình thức trả lãi của khách hàng có nợ xấu</a:t>
            </a:r>
          </a:p>
        </p:txBody>
      </p:sp>
      <p:sp>
        <p:nvSpPr>
          <p:cNvPr name="Freeform 23" id="23"/>
          <p:cNvSpPr/>
          <p:nvPr/>
        </p:nvSpPr>
        <p:spPr>
          <a:xfrm flipH="false" flipV="false" rot="0">
            <a:off x="1470819" y="1831537"/>
            <a:ext cx="6621255" cy="6363924"/>
          </a:xfrm>
          <a:custGeom>
            <a:avLst/>
            <a:gdLst/>
            <a:ahLst/>
            <a:cxnLst/>
            <a:rect r="r" b="b" t="t" l="l"/>
            <a:pathLst>
              <a:path h="6363924" w="6621255">
                <a:moveTo>
                  <a:pt x="0" y="0"/>
                </a:moveTo>
                <a:lnTo>
                  <a:pt x="6621255" y="0"/>
                </a:lnTo>
                <a:lnTo>
                  <a:pt x="6621255" y="6363924"/>
                </a:lnTo>
                <a:lnTo>
                  <a:pt x="0" y="6363924"/>
                </a:lnTo>
                <a:lnTo>
                  <a:pt x="0" y="0"/>
                </a:lnTo>
                <a:close/>
              </a:path>
            </a:pathLst>
          </a:custGeom>
          <a:blipFill>
            <a:blip r:embed="rId6"/>
            <a:stretch>
              <a:fillRect l="0" t="0" r="-3378" b="0"/>
            </a:stretch>
          </a:blipFill>
        </p:spPr>
      </p:sp>
      <p:sp>
        <p:nvSpPr>
          <p:cNvPr name="TextBox 24" id="24"/>
          <p:cNvSpPr txBox="true"/>
          <p:nvPr/>
        </p:nvSpPr>
        <p:spPr>
          <a:xfrm rot="0">
            <a:off x="8714166" y="1836708"/>
            <a:ext cx="7852308" cy="5922010"/>
          </a:xfrm>
          <a:prstGeom prst="rect">
            <a:avLst/>
          </a:prstGeom>
        </p:spPr>
        <p:txBody>
          <a:bodyPr anchor="t" rtlCol="false" tIns="0" lIns="0" bIns="0" rIns="0">
            <a:spAutoFit/>
          </a:bodyPr>
          <a:lstStyle/>
          <a:p>
            <a:pPr algn="just" marL="431799" indent="-215899" lvl="1">
              <a:lnSpc>
                <a:spcPts val="3919"/>
              </a:lnSpc>
              <a:buFont typeface="Arial"/>
              <a:buChar char="•"/>
            </a:pPr>
            <a:r>
              <a:rPr lang="en-US" b="true" sz="1999">
                <a:solidFill>
                  <a:srgbClr val="1D2159"/>
                </a:solidFill>
                <a:latin typeface="Poppins Bold"/>
                <a:ea typeface="Poppins Bold"/>
                <a:cs typeface="Poppins Bold"/>
                <a:sym typeface="Poppins Bold"/>
              </a:rPr>
              <a:t>Lãi ngày:</a:t>
            </a:r>
            <a:r>
              <a:rPr lang="en-US" sz="1999">
                <a:solidFill>
                  <a:srgbClr val="1D2159"/>
                </a:solidFill>
                <a:latin typeface="Poppins"/>
                <a:ea typeface="Poppins"/>
                <a:cs typeface="Poppins"/>
                <a:sym typeface="Poppins"/>
              </a:rPr>
              <a:t> Chiếm đa số khoản vay, tỷ lệ nợ xấu cao hơn các hình thức khác. Thanh toán hàng ngày dễ gây áp lực tài chính, dẫn đến nợ xấu.</a:t>
            </a:r>
          </a:p>
          <a:p>
            <a:pPr algn="just" marL="431799" indent="-215899" lvl="1">
              <a:lnSpc>
                <a:spcPts val="3919"/>
              </a:lnSpc>
              <a:buFont typeface="Arial"/>
              <a:buChar char="•"/>
            </a:pPr>
            <a:r>
              <a:rPr lang="en-US" b="true" sz="1999">
                <a:solidFill>
                  <a:srgbClr val="1D2159"/>
                </a:solidFill>
                <a:latin typeface="Poppins Bold"/>
                <a:ea typeface="Poppins Bold"/>
                <a:cs typeface="Poppins Bold"/>
                <a:sym typeface="Poppins Bold"/>
              </a:rPr>
              <a:t>Dư nợ giảm dần theo chu kỳ:</a:t>
            </a:r>
            <a:r>
              <a:rPr lang="en-US" sz="1999">
                <a:solidFill>
                  <a:srgbClr val="1D2159"/>
                </a:solidFill>
                <a:latin typeface="Poppins"/>
                <a:ea typeface="Poppins"/>
                <a:cs typeface="Poppins"/>
                <a:sym typeface="Poppins"/>
              </a:rPr>
              <a:t> Tỷ lệ nợ xấu thấp. Giúp khách hàng quản lý tài chính tốt hơn, giảm rủi ro nợ xấu.</a:t>
            </a:r>
          </a:p>
          <a:p>
            <a:pPr algn="just" marL="431799" indent="-215899" lvl="1">
              <a:lnSpc>
                <a:spcPts val="3919"/>
              </a:lnSpc>
              <a:buFont typeface="Arial"/>
              <a:buChar char="•"/>
            </a:pPr>
            <a:r>
              <a:rPr lang="en-US" b="true" sz="1999">
                <a:solidFill>
                  <a:srgbClr val="1D2159"/>
                </a:solidFill>
                <a:latin typeface="Poppins Bold"/>
                <a:ea typeface="Poppins Bold"/>
                <a:cs typeface="Poppins Bold"/>
                <a:sym typeface="Poppins Bold"/>
              </a:rPr>
              <a:t>Dư nợ giảm dần có định ngày đóng lãi:</a:t>
            </a:r>
            <a:r>
              <a:rPr lang="en-US" sz="1999">
                <a:solidFill>
                  <a:srgbClr val="1D2159"/>
                </a:solidFill>
                <a:latin typeface="Poppins"/>
                <a:ea typeface="Poppins"/>
                <a:cs typeface="Poppins"/>
                <a:sym typeface="Poppins"/>
              </a:rPr>
              <a:t> Số lượng thấp, hầu như không có nợ xấu. Ngày thanh toán cố định giúp khách hàng dễ dàng quản lý tài chính.</a:t>
            </a:r>
          </a:p>
          <a:p>
            <a:pPr algn="just" marL="431799" indent="-215899" lvl="1">
              <a:lnSpc>
                <a:spcPts val="3919"/>
              </a:lnSpc>
              <a:buFont typeface="Arial"/>
              <a:buChar char="•"/>
            </a:pPr>
            <a:r>
              <a:rPr lang="en-US" b="true" sz="1999">
                <a:solidFill>
                  <a:srgbClr val="1D2159"/>
                </a:solidFill>
                <a:latin typeface="Poppins Bold"/>
                <a:ea typeface="Poppins Bold"/>
                <a:cs typeface="Poppins Bold"/>
                <a:sym typeface="Poppins Bold"/>
              </a:rPr>
              <a:t>Tất toán cuối kỳ: </a:t>
            </a:r>
            <a:r>
              <a:rPr lang="en-US" sz="1999">
                <a:solidFill>
                  <a:srgbClr val="1D2159"/>
                </a:solidFill>
                <a:latin typeface="Poppins"/>
                <a:ea typeface="Poppins"/>
                <a:cs typeface="Poppins"/>
                <a:sym typeface="Poppins"/>
              </a:rPr>
              <a:t>Số lượng khoản vay trung bình. Thanh toán cuối kỳ dễ dẫn đến tình trạng không đủ tài chính để thanh toán.</a:t>
            </a:r>
          </a:p>
          <a:p>
            <a:pPr algn="just">
              <a:lnSpc>
                <a:spcPts val="39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DAGbH1hM1IU</dc:identifier>
  <dcterms:modified xsi:type="dcterms:W3CDTF">2011-08-01T06:04:30Z</dcterms:modified>
  <cp:revision>1</cp:revision>
  <dc:title>Final Project Slide</dc:title>
</cp:coreProperties>
</file>